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69" r:id="rId2"/>
    <p:sldId id="270" r:id="rId3"/>
    <p:sldId id="271" r:id="rId4"/>
    <p:sldId id="278" r:id="rId5"/>
    <p:sldId id="272" r:id="rId6"/>
    <p:sldId id="273" r:id="rId7"/>
    <p:sldId id="274" r:id="rId8"/>
    <p:sldId id="275" r:id="rId9"/>
    <p:sldId id="276" r:id="rId10"/>
    <p:sldId id="277" r:id="rId11"/>
    <p:sldId id="257" r:id="rId12"/>
    <p:sldId id="258" r:id="rId13"/>
    <p:sldId id="259" r:id="rId14"/>
    <p:sldId id="260" r:id="rId15"/>
    <p:sldId id="261" r:id="rId16"/>
    <p:sldId id="262" r:id="rId17"/>
    <p:sldId id="263" r:id="rId18"/>
    <p:sldId id="264" r:id="rId19"/>
    <p:sldId id="265" r:id="rId20"/>
    <p:sldId id="266"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50" autoAdjust="0"/>
  </p:normalViewPr>
  <p:slideViewPr>
    <p:cSldViewPr snapToGrid="0">
      <p:cViewPr varScale="1">
        <p:scale>
          <a:sx n="57" d="100"/>
          <a:sy n="57" d="100"/>
        </p:scale>
        <p:origin x="12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DD5E-A4C8-4D9E-A5D4-8990376DB378}" type="datetimeFigureOut">
              <a:rPr lang="nl-NL" smtClean="0"/>
              <a:t>14-12-2017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EA99D-99F4-41AF-9E98-EC7C45994601}" type="slidenum">
              <a:rPr lang="nl-NL" smtClean="0"/>
              <a:t>‹nr.›</a:t>
            </a:fld>
            <a:endParaRPr lang="nl-NL"/>
          </a:p>
        </p:txBody>
      </p:sp>
    </p:spTree>
    <p:extLst>
      <p:ext uri="{BB962C8B-B14F-4D97-AF65-F5344CB8AC3E}">
        <p14:creationId xmlns:p14="http://schemas.microsoft.com/office/powerpoint/2010/main" val="204864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smtClean="0">
                <a:latin typeface="Arial" panose="020B0604020202020204" pitchFamily="34" charset="0"/>
                <a:cs typeface="Arial" panose="020B0604020202020204" pitchFamily="34" charset="0"/>
              </a:rPr>
              <a:t>Controleer de binnenzijde van de neusvleugel regelmatig op drukplekken of irritatie</a:t>
            </a:r>
          </a:p>
          <a:p>
            <a:pPr>
              <a:defRPr/>
            </a:pPr>
            <a:r>
              <a:rPr lang="nl-NL" smtClean="0">
                <a:latin typeface="Arial" panose="020B0604020202020204" pitchFamily="34" charset="0"/>
                <a:cs typeface="Arial" panose="020B0604020202020204" pitchFamily="34" charset="0"/>
              </a:rPr>
              <a:t>Wissel regelmatig de plakplaats van de fixatiepleister op neus. </a:t>
            </a:r>
          </a:p>
          <a:p>
            <a:endParaRPr lang="nl-NL"/>
          </a:p>
        </p:txBody>
      </p:sp>
      <p:sp>
        <p:nvSpPr>
          <p:cNvPr id="4" name="Tijdelijke aanduiding voor dianummer 3"/>
          <p:cNvSpPr>
            <a:spLocks noGrp="1"/>
          </p:cNvSpPr>
          <p:nvPr>
            <p:ph type="sldNum" sz="quarter" idx="10"/>
          </p:nvPr>
        </p:nvSpPr>
        <p:spPr/>
        <p:txBody>
          <a:bodyPr/>
          <a:lstStyle/>
          <a:p>
            <a:fld id="{07AEA99D-99F4-41AF-9E98-EC7C45994601}" type="slidenum">
              <a:rPr lang="nl-NL" smtClean="0"/>
              <a:t>2</a:t>
            </a:fld>
            <a:endParaRPr lang="nl-NL"/>
          </a:p>
        </p:txBody>
      </p:sp>
    </p:spTree>
    <p:extLst>
      <p:ext uri="{BB962C8B-B14F-4D97-AF65-F5344CB8AC3E}">
        <p14:creationId xmlns:p14="http://schemas.microsoft.com/office/powerpoint/2010/main" val="136561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a:ln/>
        </p:spPr>
      </p:sp>
      <p:sp>
        <p:nvSpPr>
          <p:cNvPr id="61443"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61444" name="Tijdelijke aanduiding voor dianumm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1738B69-1861-4690-AA2F-B76A7E39769D}" type="slidenum">
              <a:rPr lang="nl-NL" altLang="nl-NL" smtClean="0">
                <a:latin typeface="Arial" panose="020B0604020202020204" pitchFamily="34" charset="0"/>
              </a:rPr>
              <a:pPr fontAlgn="base">
                <a:spcBef>
                  <a:spcPct val="0"/>
                </a:spcBef>
                <a:spcAft>
                  <a:spcPct val="0"/>
                </a:spcAft>
              </a:pPr>
              <a:t>16</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16264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Fistel; door aanprikken van het colon (dwarslopend deel)</a:t>
            </a:r>
          </a:p>
          <a:p>
            <a:pPr eaLnBrk="1" hangingPunct="1"/>
            <a:r>
              <a:rPr lang="nl-NL" altLang="nl-NL" smtClean="0">
                <a:latin typeface="Arial" panose="020B0604020202020204" pitchFamily="34" charset="0"/>
              </a:rPr>
              <a:t>Necrose; door te strakke fixatie van de katheter</a:t>
            </a:r>
          </a:p>
        </p:txBody>
      </p:sp>
      <p:sp>
        <p:nvSpPr>
          <p:cNvPr id="63492"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D27DAC4-4F13-485D-B2A0-66AF4B3D556B}" type="slidenum">
              <a:rPr lang="nl-NL" altLang="nl-NL" smtClean="0"/>
              <a:pPr fontAlgn="base">
                <a:spcBef>
                  <a:spcPct val="0"/>
                </a:spcBef>
                <a:spcAft>
                  <a:spcPct val="0"/>
                </a:spcAft>
              </a:pPr>
              <a:t>17</a:t>
            </a:fld>
            <a:endParaRPr lang="nl-NL" altLang="nl-NL" smtClean="0"/>
          </a:p>
        </p:txBody>
      </p:sp>
    </p:spTree>
    <p:extLst>
      <p:ext uri="{BB962C8B-B14F-4D97-AF65-F5344CB8AC3E}">
        <p14:creationId xmlns:p14="http://schemas.microsoft.com/office/powerpoint/2010/main" val="273235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ln/>
        </p:spPr>
      </p:sp>
      <p:sp>
        <p:nvSpPr>
          <p:cNvPr id="65539"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Wild vlees= te zien aan lichte bloedingen</a:t>
            </a:r>
          </a:p>
          <a:p>
            <a:pPr eaLnBrk="1" hangingPunct="1"/>
            <a:r>
              <a:rPr lang="nl-NL" altLang="nl-NL" smtClean="0">
                <a:latin typeface="Arial" panose="020B0604020202020204" pitchFamily="34" charset="0"/>
              </a:rPr>
              <a:t>Druknecrose door te strak fixatieschijfje</a:t>
            </a:r>
          </a:p>
        </p:txBody>
      </p:sp>
      <p:sp>
        <p:nvSpPr>
          <p:cNvPr id="65540"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EBB20F6-EFDC-4AA0-B492-9560E315C817}" type="slidenum">
              <a:rPr lang="nl-NL" altLang="nl-NL" smtClean="0"/>
              <a:pPr fontAlgn="base">
                <a:spcBef>
                  <a:spcPct val="0"/>
                </a:spcBef>
                <a:spcAft>
                  <a:spcPct val="0"/>
                </a:spcAft>
              </a:pPr>
              <a:t>18</a:t>
            </a:fld>
            <a:endParaRPr lang="nl-NL" altLang="nl-NL" smtClean="0"/>
          </a:p>
        </p:txBody>
      </p:sp>
    </p:spTree>
    <p:extLst>
      <p:ext uri="{BB962C8B-B14F-4D97-AF65-F5344CB8AC3E}">
        <p14:creationId xmlns:p14="http://schemas.microsoft.com/office/powerpoint/2010/main" val="51702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Voordelen MIC-KEY button</a:t>
            </a:r>
          </a:p>
          <a:p>
            <a:pPr eaLnBrk="1" hangingPunct="1"/>
            <a:r>
              <a:rPr lang="nl-NL" altLang="nl-NL" smtClean="0">
                <a:latin typeface="Arial" panose="020B0604020202020204" pitchFamily="34" charset="0"/>
              </a:rPr>
              <a:t>Makkelijker om zelfstandig voeding toe te dienen</a:t>
            </a:r>
          </a:p>
          <a:p>
            <a:pPr eaLnBrk="1" hangingPunct="1"/>
            <a:r>
              <a:rPr lang="nl-NL" altLang="nl-NL" smtClean="0">
                <a:latin typeface="Arial" panose="020B0604020202020204" pitchFamily="34" charset="0"/>
              </a:rPr>
              <a:t>Kan er mee zwemmen in bad.</a:t>
            </a:r>
          </a:p>
        </p:txBody>
      </p:sp>
      <p:sp>
        <p:nvSpPr>
          <p:cNvPr id="67588"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0C6CE7F-9D3D-424A-93D4-13847E8C0798}" type="slidenum">
              <a:rPr lang="nl-NL" altLang="nl-NL" smtClean="0"/>
              <a:pPr fontAlgn="base">
                <a:spcBef>
                  <a:spcPct val="0"/>
                </a:spcBef>
                <a:spcAft>
                  <a:spcPct val="0"/>
                </a:spcAft>
              </a:pPr>
              <a:t>19</a:t>
            </a:fld>
            <a:endParaRPr lang="nl-NL" altLang="nl-NL" smtClean="0"/>
          </a:p>
        </p:txBody>
      </p:sp>
    </p:spTree>
    <p:extLst>
      <p:ext uri="{BB962C8B-B14F-4D97-AF65-F5344CB8AC3E}">
        <p14:creationId xmlns:p14="http://schemas.microsoft.com/office/powerpoint/2010/main" val="372636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ln/>
        </p:spPr>
      </p:sp>
      <p:sp>
        <p:nvSpPr>
          <p:cNvPr id="69635" name="Tijdelijke aanduiding voor notities 2"/>
          <p:cNvSpPr>
            <a:spLocks noGrp="1"/>
          </p:cNvSpPr>
          <p:nvPr>
            <p:ph type="body" idx="1"/>
          </p:nvPr>
        </p:nvSpPr>
        <p:spPr>
          <a:noFill/>
        </p:spPr>
        <p:txBody>
          <a:bodyPr/>
          <a:lstStyle/>
          <a:p>
            <a:pPr eaLnBrk="1" hangingPunct="1"/>
            <a:r>
              <a:rPr lang="nl-NL" altLang="nl-NL" dirty="0" smtClean="0">
                <a:latin typeface="Arial" panose="020B0604020202020204" pitchFamily="34" charset="0"/>
              </a:rPr>
              <a:t>Verstopping-&gt; te weinig spoelen of medicatie in poedervorm toegediend</a:t>
            </a:r>
          </a:p>
          <a:p>
            <a:pPr eaLnBrk="1" hangingPunct="1"/>
            <a:r>
              <a:rPr lang="nl-NL" altLang="nl-NL" dirty="0" smtClean="0">
                <a:latin typeface="Arial" panose="020B0604020202020204" pitchFamily="34" charset="0"/>
              </a:rPr>
              <a:t>Lekkage-&gt; ballon niet goed opgeblazen of MC button te lang</a:t>
            </a:r>
          </a:p>
          <a:p>
            <a:pPr eaLnBrk="1" hangingPunct="1"/>
            <a:r>
              <a:rPr lang="nl-NL" altLang="nl-NL" dirty="0" smtClean="0">
                <a:latin typeface="Arial" panose="020B0604020202020204" pitchFamily="34" charset="0"/>
              </a:rPr>
              <a:t>Druknecrose-&gt; te korte button</a:t>
            </a:r>
          </a:p>
          <a:p>
            <a:pPr eaLnBrk="1" hangingPunct="1"/>
            <a:r>
              <a:rPr lang="nl-NL" altLang="nl-NL" dirty="0" smtClean="0">
                <a:latin typeface="Arial" panose="020B0604020202020204" pitchFamily="34" charset="0"/>
              </a:rPr>
              <a:t>Bloeden-&gt; groei van wild vlees</a:t>
            </a:r>
          </a:p>
        </p:txBody>
      </p:sp>
      <p:sp>
        <p:nvSpPr>
          <p:cNvPr id="69636"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4BFB982-8427-4332-AAEA-371A9DFA0DD0}" type="slidenum">
              <a:rPr lang="nl-NL" altLang="nl-NL" smtClean="0"/>
              <a:pPr fontAlgn="base">
                <a:spcBef>
                  <a:spcPct val="0"/>
                </a:spcBef>
                <a:spcAft>
                  <a:spcPct val="0"/>
                </a:spcAft>
              </a:pPr>
              <a:t>20</a:t>
            </a:fld>
            <a:endParaRPr lang="nl-NL" altLang="nl-NL" smtClean="0"/>
          </a:p>
        </p:txBody>
      </p:sp>
    </p:spTree>
    <p:extLst>
      <p:ext uri="{BB962C8B-B14F-4D97-AF65-F5344CB8AC3E}">
        <p14:creationId xmlns:p14="http://schemas.microsoft.com/office/powerpoint/2010/main" val="112248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0A38E0B-6A24-4FB6-8B76-45642D9E5262}" type="slidenum">
              <a:rPr lang="nl-NL" altLang="nl-NL" smtClean="0"/>
              <a:pPr fontAlgn="base">
                <a:spcBef>
                  <a:spcPct val="0"/>
                </a:spcBef>
                <a:spcAft>
                  <a:spcPct val="0"/>
                </a:spcAft>
              </a:pPr>
              <a:t>21</a:t>
            </a:fld>
            <a:endParaRPr lang="nl-NL" altLang="nl-NL"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nl-NL" smtClean="0">
                <a:latin typeface="Arial" panose="020B0604020202020204" pitchFamily="34" charset="0"/>
              </a:rPr>
              <a:t>Nog vragen?</a:t>
            </a:r>
            <a:endParaRPr lang="nl-NL" altLang="nl-NL" smtClean="0">
              <a:latin typeface="Arial" panose="020B0604020202020204" pitchFamily="34" charset="0"/>
            </a:endParaRPr>
          </a:p>
        </p:txBody>
      </p:sp>
    </p:spTree>
    <p:extLst>
      <p:ext uri="{BB962C8B-B14F-4D97-AF65-F5344CB8AC3E}">
        <p14:creationId xmlns:p14="http://schemas.microsoft.com/office/powerpoint/2010/main" val="324900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smtClean="0">
                <a:solidFill>
                  <a:schemeClr val="tx1"/>
                </a:solidFill>
                <a:effectLst/>
                <a:latin typeface="+mn-lt"/>
                <a:ea typeface="+mn-ea"/>
                <a:cs typeface="+mn-cs"/>
              </a:rPr>
              <a:t>Maagsapresistentie</a:t>
            </a:r>
            <a:r>
              <a:rPr lang="nl-NL" sz="1200" b="0" i="0" kern="1200" dirty="0" smtClean="0">
                <a:solidFill>
                  <a:schemeClr val="tx1"/>
                </a:solidFill>
                <a:effectLst/>
                <a:latin typeface="+mn-lt"/>
                <a:ea typeface="+mn-ea"/>
                <a:cs typeface="+mn-cs"/>
              </a:rPr>
              <a:t> is tablet</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 capsule bedekken met een laagje dat </a:t>
            </a:r>
            <a:r>
              <a:rPr lang="nl-NL" sz="1200" b="1" i="0" kern="1200" dirty="0" smtClean="0">
                <a:solidFill>
                  <a:schemeClr val="tx1"/>
                </a:solidFill>
                <a:effectLst/>
                <a:latin typeface="+mn-lt"/>
                <a:ea typeface="+mn-ea"/>
                <a:cs typeface="+mn-cs"/>
              </a:rPr>
              <a:t>maagsapresistent</a:t>
            </a:r>
            <a:r>
              <a:rPr lang="nl-NL" sz="1200" b="0" i="0" kern="1200" dirty="0" smtClean="0">
                <a:solidFill>
                  <a:schemeClr val="tx1"/>
                </a:solidFill>
                <a:effectLst/>
                <a:latin typeface="+mn-lt"/>
                <a:ea typeface="+mn-ea"/>
                <a:cs typeface="+mn-cs"/>
              </a:rPr>
              <a:t> is, is deze vorm beschermd tegen de invloed van maagzuur. </a:t>
            </a:r>
          </a:p>
          <a:p>
            <a:r>
              <a:rPr lang="nl-NL" sz="1200" b="0" i="0" kern="1200" dirty="0" smtClean="0">
                <a:solidFill>
                  <a:schemeClr val="tx1"/>
                </a:solidFill>
                <a:effectLst/>
                <a:latin typeface="+mn-lt"/>
                <a:ea typeface="+mn-ea"/>
                <a:cs typeface="+mn-cs"/>
              </a:rPr>
              <a:t>Omdat de pH van de darm veel hoger is, lost het laag</a:t>
            </a:r>
          </a:p>
          <a:p>
            <a:endParaRPr lang="nl-NL" sz="1200" b="0" i="0" kern="1200" dirty="0" smtClean="0">
              <a:solidFill>
                <a:schemeClr val="tx1"/>
              </a:solidFill>
              <a:effectLst/>
              <a:latin typeface="+mn-lt"/>
              <a:ea typeface="+mn-ea"/>
              <a:cs typeface="+mn-cs"/>
            </a:endParaRPr>
          </a:p>
          <a:p>
            <a:r>
              <a:rPr lang="nl-NL" sz="1200" b="1" i="0" kern="1200" dirty="0" smtClean="0">
                <a:solidFill>
                  <a:schemeClr val="tx1"/>
                </a:solidFill>
                <a:effectLst/>
                <a:latin typeface="+mn-lt"/>
                <a:ea typeface="+mn-ea"/>
                <a:cs typeface="+mn-cs"/>
              </a:rPr>
              <a:t>Slow</a:t>
            </a:r>
            <a:r>
              <a:rPr lang="nl-NL" sz="1200" b="1" i="0" kern="1200" baseline="0" dirty="0" smtClean="0">
                <a:solidFill>
                  <a:schemeClr val="tx1"/>
                </a:solidFill>
                <a:effectLst/>
                <a:latin typeface="+mn-lt"/>
                <a:ea typeface="+mn-ea"/>
                <a:cs typeface="+mn-cs"/>
              </a:rPr>
              <a:t> release</a:t>
            </a:r>
            <a:r>
              <a:rPr lang="nl-NL" sz="1200" b="0" i="0" kern="1200" baseline="0" dirty="0" smtClean="0">
                <a:solidFill>
                  <a:schemeClr val="tx1"/>
                </a:solidFill>
                <a:effectLst/>
                <a:latin typeface="+mn-lt"/>
                <a:ea typeface="+mn-ea"/>
                <a:cs typeface="+mn-cs"/>
              </a:rPr>
              <a:t>: z</a:t>
            </a:r>
            <a:r>
              <a:rPr lang="nl-NL" sz="1200" b="0" i="0" kern="1200" dirty="0" smtClean="0">
                <a:solidFill>
                  <a:schemeClr val="tx1"/>
                </a:solidFill>
                <a:effectLst/>
                <a:latin typeface="+mn-lt"/>
                <a:ea typeface="+mn-ea"/>
                <a:cs typeface="+mn-cs"/>
              </a:rPr>
              <a:t>e geven langzaam het medicijn vrije daar wel op.</a:t>
            </a:r>
            <a:endParaRPr lang="nl-NL" dirty="0"/>
          </a:p>
        </p:txBody>
      </p:sp>
      <p:sp>
        <p:nvSpPr>
          <p:cNvPr id="4" name="Tijdelijke aanduiding voor dianummer 3"/>
          <p:cNvSpPr>
            <a:spLocks noGrp="1"/>
          </p:cNvSpPr>
          <p:nvPr>
            <p:ph type="sldNum" sz="quarter" idx="10"/>
          </p:nvPr>
        </p:nvSpPr>
        <p:spPr/>
        <p:txBody>
          <a:bodyPr/>
          <a:lstStyle/>
          <a:p>
            <a:fld id="{07AEA99D-99F4-41AF-9E98-EC7C45994601}" type="slidenum">
              <a:rPr lang="nl-NL" smtClean="0"/>
              <a:t>3</a:t>
            </a:fld>
            <a:endParaRPr lang="nl-NL"/>
          </a:p>
        </p:txBody>
      </p:sp>
    </p:spTree>
    <p:extLst>
      <p:ext uri="{BB962C8B-B14F-4D97-AF65-F5344CB8AC3E}">
        <p14:creationId xmlns:p14="http://schemas.microsoft.com/office/powerpoint/2010/main" val="277438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7AEA99D-99F4-41AF-9E98-EC7C45994601}" type="slidenum">
              <a:rPr lang="nl-NL" smtClean="0"/>
              <a:t>7</a:t>
            </a:fld>
            <a:endParaRPr lang="nl-NL"/>
          </a:p>
        </p:txBody>
      </p:sp>
    </p:spTree>
    <p:extLst>
      <p:ext uri="{BB962C8B-B14F-4D97-AF65-F5344CB8AC3E}">
        <p14:creationId xmlns:p14="http://schemas.microsoft.com/office/powerpoint/2010/main" val="381741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Mondproblemen ontstaan door meer door de mond ademen, waardoor mond en tong droger worden. </a:t>
            </a:r>
          </a:p>
          <a:p>
            <a:r>
              <a:rPr lang="nl-NL" sz="1200" b="0" i="0" kern="1200" dirty="0" smtClean="0">
                <a:solidFill>
                  <a:schemeClr val="tx1"/>
                </a:solidFill>
                <a:effectLst/>
                <a:latin typeface="+mn-lt"/>
                <a:ea typeface="+mn-ea"/>
                <a:cs typeface="+mn-cs"/>
              </a:rPr>
              <a:t>Door niet te eten, vermindert ook de speekselproductie. </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Twee- tot driemaal per dag een mondtoilet met gazen en water te doen en mondgels te gebruiken. Een bewuste patiënt kun je laten kauwen of zuigen op suikervrije snoep.’</a:t>
            </a:r>
          </a:p>
          <a:p>
            <a:endParaRPr lang="nl-NL" sz="1200" b="0" i="0" kern="1200" dirty="0" smtClean="0">
              <a:solidFill>
                <a:schemeClr val="tx1"/>
              </a:solidFill>
              <a:effectLst/>
              <a:latin typeface="+mn-lt"/>
              <a:ea typeface="+mn-ea"/>
              <a:cs typeface="+mn-cs"/>
            </a:endParaRPr>
          </a:p>
          <a:p>
            <a:r>
              <a:rPr lang="nl-NL" altLang="nl-NL" dirty="0" smtClean="0">
                <a:latin typeface="Arial" panose="020B0604020202020204" pitchFamily="34" charset="0"/>
              </a:rPr>
              <a:t>Een zorgvrager met een maagsonde loopt een grotere kans op een ontsteking van het mondslijmvlies door uitdroging en door het wegvallen van de kauwfunctie. Daarom is minimaal driemaal per dag mondverzorging noodzakelijk.</a:t>
            </a:r>
          </a:p>
          <a:p>
            <a:r>
              <a:rPr lang="nl-NL" altLang="nl-NL" dirty="0" smtClean="0">
                <a:latin typeface="Arial" panose="020B0604020202020204" pitchFamily="34" charset="0"/>
              </a:rPr>
              <a:t>De mondverzorging bestaat uit:</a:t>
            </a:r>
          </a:p>
          <a:p>
            <a:r>
              <a:rPr lang="nl-NL" altLang="nl-NL" dirty="0" smtClean="0">
                <a:latin typeface="Arial" panose="020B0604020202020204" pitchFamily="34" charset="0"/>
              </a:rPr>
              <a:t>spoelen met bijvoorbeeld Kamillosan®;</a:t>
            </a:r>
          </a:p>
          <a:p>
            <a:r>
              <a:rPr lang="nl-NL" altLang="nl-NL" dirty="0" smtClean="0">
                <a:latin typeface="Arial" panose="020B0604020202020204" pitchFamily="34" charset="0"/>
              </a:rPr>
              <a:t>tanden poetsen;</a:t>
            </a:r>
          </a:p>
          <a:p>
            <a:r>
              <a:rPr lang="nl-NL" altLang="nl-NL" dirty="0" smtClean="0">
                <a:latin typeface="Arial" panose="020B0604020202020204" pitchFamily="34" charset="0"/>
              </a:rPr>
              <a:t>lippen insmeren;</a:t>
            </a:r>
          </a:p>
          <a:p>
            <a:r>
              <a:rPr lang="nl-NL" altLang="nl-NL" dirty="0" smtClean="0">
                <a:latin typeface="Arial" panose="020B0604020202020204" pitchFamily="34" charset="0"/>
              </a:rPr>
              <a:t>(suikervrije) kauwgom kauwen;</a:t>
            </a:r>
          </a:p>
          <a:p>
            <a:r>
              <a:rPr lang="nl-NL" altLang="nl-NL" dirty="0" smtClean="0">
                <a:latin typeface="Arial" panose="020B0604020202020204" pitchFamily="34" charset="0"/>
              </a:rPr>
              <a:t>ijsballetjes zuigen.</a:t>
            </a:r>
          </a:p>
          <a:p>
            <a:r>
              <a:rPr lang="nl-NL" altLang="nl-NL" dirty="0" smtClean="0">
                <a:latin typeface="Arial" panose="020B0604020202020204" pitchFamily="34" charset="0"/>
              </a:rPr>
              <a:t>Controleer de binnenzijde van de neusvleugel regelmatig op drukplekken of irritatie. Als de neusschelp droog is, kun je hem met vaseline insmeren. Controleer de fixatiepleister op de neus geregeld en wissel regelmatig van plakplaats. Gebruik hiervoor hypoallergene pleisters.</a:t>
            </a:r>
          </a:p>
          <a:p>
            <a:r>
              <a:rPr lang="nl-NL" altLang="nl-NL" dirty="0" smtClean="0">
                <a:latin typeface="Arial" panose="020B0604020202020204" pitchFamily="34" charset="0"/>
              </a:rPr>
              <a:t>Waarschuw bij klachten over de neus- en/of keelslijmvliezen een arts. De periode dat een maagsonde mag blijven zitten, is onder andere afhankelijk van het materiaal waarvan de sonde is gemaakt. Breng een nieuwe sonde in een ander neusgat, of eventueel via de mondholte, in.</a:t>
            </a:r>
          </a:p>
          <a:p>
            <a:r>
              <a:rPr lang="nl-NL" altLang="nl-NL" dirty="0" smtClean="0">
                <a:latin typeface="Arial" panose="020B0604020202020204" pitchFamily="34" charset="0"/>
              </a:rPr>
              <a:t>Wissel regelmatig de plakplaats van de fixatiepleister op de neus. </a:t>
            </a:r>
          </a:p>
          <a:p>
            <a:endParaRPr lang="nl-NL" dirty="0"/>
          </a:p>
        </p:txBody>
      </p:sp>
      <p:sp>
        <p:nvSpPr>
          <p:cNvPr id="4" name="Tijdelijke aanduiding voor dianummer 3"/>
          <p:cNvSpPr>
            <a:spLocks noGrp="1"/>
          </p:cNvSpPr>
          <p:nvPr>
            <p:ph type="sldNum" sz="quarter" idx="10"/>
          </p:nvPr>
        </p:nvSpPr>
        <p:spPr/>
        <p:txBody>
          <a:bodyPr/>
          <a:lstStyle/>
          <a:p>
            <a:fld id="{07AEA99D-99F4-41AF-9E98-EC7C45994601}" type="slidenum">
              <a:rPr lang="nl-NL" smtClean="0"/>
              <a:t>10</a:t>
            </a:fld>
            <a:endParaRPr lang="nl-NL"/>
          </a:p>
        </p:txBody>
      </p:sp>
    </p:spTree>
    <p:extLst>
      <p:ext uri="{BB962C8B-B14F-4D97-AF65-F5344CB8AC3E}">
        <p14:creationId xmlns:p14="http://schemas.microsoft.com/office/powerpoint/2010/main" val="374216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7652A48-5F5E-4156-9BA8-EB606724C41F}" type="slidenum">
              <a:rPr lang="nl-NL" altLang="nl-NL" smtClean="0"/>
              <a:pPr fontAlgn="base">
                <a:spcBef>
                  <a:spcPct val="0"/>
                </a:spcBef>
                <a:spcAft>
                  <a:spcPct val="0"/>
                </a:spcAft>
              </a:pPr>
              <a:t>11</a:t>
            </a:fld>
            <a:endParaRPr lang="nl-NL" altLang="nl-NL"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nl-NL" altLang="nl-NL" dirty="0" smtClean="0">
                <a:latin typeface="Arial" panose="020B0604020202020204" pitchFamily="34" charset="0"/>
              </a:rPr>
              <a:t>Percutane endoscopische gastrostomie-sonde</a:t>
            </a:r>
          </a:p>
          <a:p>
            <a:pPr eaLnBrk="1" hangingPunct="1"/>
            <a:r>
              <a:rPr lang="nl-NL" altLang="nl-NL" dirty="0" smtClean="0">
                <a:latin typeface="Arial" panose="020B0604020202020204" pitchFamily="34" charset="0"/>
              </a:rPr>
              <a:t>Percutaan = door de huid</a:t>
            </a:r>
          </a:p>
          <a:p>
            <a:pPr eaLnBrk="1" hangingPunct="1"/>
            <a:r>
              <a:rPr lang="nl-NL" altLang="nl-NL" dirty="0" smtClean="0">
                <a:latin typeface="Arial" panose="020B0604020202020204" pitchFamily="34" charset="0"/>
              </a:rPr>
              <a:t>Peg-sonde niet onder narcose ingebracht (lichte sedatie)</a:t>
            </a:r>
          </a:p>
          <a:p>
            <a:pPr eaLnBrk="1" hangingPunct="1"/>
            <a:r>
              <a:rPr lang="nl-NL" altLang="nl-NL" dirty="0" smtClean="0">
                <a:latin typeface="Arial" panose="020B0604020202020204" pitchFamily="34" charset="0"/>
              </a:rPr>
              <a:t>De eerste 5 dagen, als er nog vocht uit de stoma komt, moet de sonde strak worden gefixeerd. Daarna moet er 2 mm ruimte tussen het externe fixatieschijfje en de buikwand blijven (irritatie / decubitus voorkomen)</a:t>
            </a:r>
          </a:p>
          <a:p>
            <a:pPr eaLnBrk="1" hangingPunct="1"/>
            <a:r>
              <a:rPr lang="nl-NL" altLang="nl-NL" dirty="0" smtClean="0">
                <a:latin typeface="Arial" panose="020B0604020202020204" pitchFamily="34" charset="0"/>
              </a:rPr>
              <a:t>Na 24 uur na inbrengen peg geen complicaties, dan starten sondevoeding.</a:t>
            </a:r>
          </a:p>
          <a:p>
            <a:pPr eaLnBrk="1" hangingPunct="1"/>
            <a:endParaRPr lang="nl-NL" altLang="nl-NL" dirty="0" smtClean="0">
              <a:latin typeface="Arial" panose="020B0604020202020204" pitchFamily="34" charset="0"/>
            </a:endParaRPr>
          </a:p>
          <a:p>
            <a:pPr eaLnBrk="1" hangingPunct="1"/>
            <a:endParaRPr lang="nl-NL" altLang="nl-NL" dirty="0" smtClean="0">
              <a:latin typeface="Arial" panose="020B0604020202020204" pitchFamily="34" charset="0"/>
            </a:endParaRPr>
          </a:p>
          <a:p>
            <a:pPr eaLnBrk="1" hangingPunct="1"/>
            <a:endParaRPr lang="nl-NL" altLang="nl-NL" dirty="0" smtClean="0">
              <a:latin typeface="Arial" panose="020B0604020202020204" pitchFamily="34" charset="0"/>
            </a:endParaRPr>
          </a:p>
          <a:p>
            <a:pPr eaLnBrk="1" hangingPunct="1"/>
            <a:endParaRPr lang="nl-NL" altLang="nl-NL" dirty="0" smtClean="0">
              <a:latin typeface="Arial" panose="020B0604020202020204" pitchFamily="34" charset="0"/>
            </a:endParaRPr>
          </a:p>
          <a:p>
            <a:pPr eaLnBrk="1" hangingPunct="1"/>
            <a:r>
              <a:rPr lang="nl-NL" altLang="nl-NL" dirty="0" smtClean="0">
                <a:latin typeface="Arial" panose="020B0604020202020204" pitchFamily="34" charset="0"/>
              </a:rPr>
              <a:t>Onder invloed van maagzuur verhard de inwendige bumper. Door het druppelen van</a:t>
            </a:r>
          </a:p>
          <a:p>
            <a:pPr eaLnBrk="1" hangingPunct="1"/>
            <a:r>
              <a:rPr lang="nl-NL" altLang="nl-NL" dirty="0" smtClean="0">
                <a:latin typeface="Arial" panose="020B0604020202020204" pitchFamily="34" charset="0"/>
              </a:rPr>
              <a:t>MCT-olie in het fistelkanaal, verzacht de bumper en is het soms mogelijk deze te</a:t>
            </a:r>
          </a:p>
          <a:p>
            <a:pPr eaLnBrk="1" hangingPunct="1"/>
            <a:r>
              <a:rPr lang="nl-NL" altLang="nl-NL" dirty="0" smtClean="0">
                <a:latin typeface="Arial" panose="020B0604020202020204" pitchFamily="34" charset="0"/>
              </a:rPr>
              <a:t>verwijderen.</a:t>
            </a:r>
          </a:p>
        </p:txBody>
      </p:sp>
    </p:spTree>
    <p:extLst>
      <p:ext uri="{BB962C8B-B14F-4D97-AF65-F5344CB8AC3E}">
        <p14:creationId xmlns:p14="http://schemas.microsoft.com/office/powerpoint/2010/main" val="58158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C93010E-F657-4C01-8D32-CE29E483CB11}" type="slidenum">
              <a:rPr lang="nl-NL" altLang="nl-NL" smtClean="0"/>
              <a:pPr fontAlgn="base">
                <a:spcBef>
                  <a:spcPct val="0"/>
                </a:spcBef>
                <a:spcAft>
                  <a:spcPct val="0"/>
                </a:spcAft>
              </a:pPr>
              <a:t>12</a:t>
            </a:fld>
            <a:endParaRPr lang="nl-NL" altLang="nl-NL"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413235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55300" name="Tijdelijke aanduiding voor dianumm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489C375-0CF4-48B3-9DCA-BFEF3B9C1283}" type="slidenum">
              <a:rPr lang="nl-NL" altLang="nl-NL" smtClean="0">
                <a:latin typeface="Arial" panose="020B0604020202020204" pitchFamily="34" charset="0"/>
              </a:rPr>
              <a:pPr fontAlgn="base">
                <a:spcBef>
                  <a:spcPct val="0"/>
                </a:spcBef>
                <a:spcAft>
                  <a:spcPct val="0"/>
                </a:spcAft>
              </a:pPr>
              <a:t>13</a:t>
            </a:fld>
            <a:endParaRPr lang="nl-NL" altLang="nl-NL" smtClean="0">
              <a:latin typeface="Arial" panose="020B0604020202020204" pitchFamily="34" charset="0"/>
            </a:endParaRPr>
          </a:p>
        </p:txBody>
      </p:sp>
    </p:spTree>
    <p:extLst>
      <p:ext uri="{BB962C8B-B14F-4D97-AF65-F5344CB8AC3E}">
        <p14:creationId xmlns:p14="http://schemas.microsoft.com/office/powerpoint/2010/main" val="91822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p:spPr>
        <p:txBody>
          <a:bodyPr/>
          <a:lstStyle/>
          <a:p>
            <a:pPr eaLnBrk="1" hangingPunct="1"/>
            <a:r>
              <a:rPr lang="nl-NL" altLang="nl-NL" smtClean="0">
                <a:latin typeface="Arial" panose="020B0604020202020204" pitchFamily="34" charset="0"/>
              </a:rPr>
              <a:t>Voordelen PEG boven maagsonde:</a:t>
            </a:r>
          </a:p>
          <a:p>
            <a:pPr eaLnBrk="1" hangingPunct="1"/>
            <a:r>
              <a:rPr lang="nl-NL" altLang="nl-NL" smtClean="0">
                <a:latin typeface="Arial" panose="020B0604020202020204" pitchFamily="34" charset="0"/>
              </a:rPr>
              <a:t>Kan lang blijven zitten</a:t>
            </a:r>
          </a:p>
          <a:p>
            <a:pPr eaLnBrk="1" hangingPunct="1"/>
            <a:r>
              <a:rPr lang="nl-NL" altLang="nl-NL" smtClean="0">
                <a:latin typeface="Arial" panose="020B0604020202020204" pitchFamily="34" charset="0"/>
              </a:rPr>
              <a:t>Snellere voedseltoediening mogelijk door bredere lumen</a:t>
            </a:r>
          </a:p>
          <a:p>
            <a:pPr eaLnBrk="1" hangingPunct="1"/>
            <a:r>
              <a:rPr lang="nl-NL" altLang="nl-NL" smtClean="0">
                <a:latin typeface="Arial" panose="020B0604020202020204" pitchFamily="34" charset="0"/>
              </a:rPr>
              <a:t>Minder kans aspiratiepneumonie</a:t>
            </a:r>
          </a:p>
          <a:p>
            <a:pPr eaLnBrk="1" hangingPunct="1"/>
            <a:r>
              <a:rPr lang="nl-NL" altLang="nl-NL" smtClean="0">
                <a:latin typeface="Arial" panose="020B0604020202020204" pitchFamily="34" charset="0"/>
              </a:rPr>
              <a:t>Hindert minder ( loopt niet langs luchtwegen)</a:t>
            </a:r>
          </a:p>
          <a:p>
            <a:pPr eaLnBrk="1" hangingPunct="1"/>
            <a:endParaRPr lang="nl-NL" altLang="nl-NL" smtClean="0">
              <a:latin typeface="Arial" panose="020B0604020202020204" pitchFamily="34" charset="0"/>
            </a:endParaRPr>
          </a:p>
          <a:p>
            <a:pPr eaLnBrk="1" hangingPunct="1"/>
            <a:r>
              <a:rPr lang="nl-NL" altLang="nl-NL" smtClean="0">
                <a:latin typeface="Arial" panose="020B0604020202020204" pitchFamily="34" charset="0"/>
              </a:rPr>
              <a:t>Let op bij teveel voeding; opboeren; kans op aspiratiepneumonie </a:t>
            </a:r>
          </a:p>
        </p:txBody>
      </p:sp>
      <p:sp>
        <p:nvSpPr>
          <p:cNvPr id="57348"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57F8800-8146-4297-B51B-328A109A8C51}" type="slidenum">
              <a:rPr lang="nl-NL" altLang="nl-NL" smtClean="0"/>
              <a:pPr fontAlgn="base">
                <a:spcBef>
                  <a:spcPct val="0"/>
                </a:spcBef>
                <a:spcAft>
                  <a:spcPct val="0"/>
                </a:spcAft>
              </a:pPr>
              <a:t>14</a:t>
            </a:fld>
            <a:endParaRPr lang="nl-NL" altLang="nl-NL" smtClean="0"/>
          </a:p>
        </p:txBody>
      </p:sp>
    </p:spTree>
    <p:extLst>
      <p:ext uri="{BB962C8B-B14F-4D97-AF65-F5344CB8AC3E}">
        <p14:creationId xmlns:p14="http://schemas.microsoft.com/office/powerpoint/2010/main" val="415613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p:spPr>
        <p:txBody>
          <a:bodyPr/>
          <a:lstStyle/>
          <a:p>
            <a:pPr eaLnBrk="1" hangingPunct="1"/>
            <a:r>
              <a:rPr lang="nl-NL" altLang="nl-NL" dirty="0" smtClean="0">
                <a:latin typeface="Arial" panose="020B0604020202020204" pitchFamily="34" charset="0"/>
              </a:rPr>
              <a:t>Fixatie= voor fistelvorming</a:t>
            </a:r>
          </a:p>
          <a:p>
            <a:pPr eaLnBrk="1" hangingPunct="1"/>
            <a:r>
              <a:rPr lang="nl-NL" altLang="nl-NL" dirty="0" smtClean="0">
                <a:latin typeface="Arial" panose="020B0604020202020204" pitchFamily="34" charset="0"/>
              </a:rPr>
              <a:t>Aseptisch = voorkomen van peritonitis </a:t>
            </a:r>
          </a:p>
          <a:p>
            <a:pPr eaLnBrk="1" hangingPunct="1"/>
            <a:r>
              <a:rPr lang="nl-NL" altLang="nl-NL" dirty="0" smtClean="0">
                <a:latin typeface="Arial" panose="020B0604020202020204" pitchFamily="34" charset="0"/>
              </a:rPr>
              <a:t>Doorspoelen = ook 1x per dag wanneer de sonde niet meer gebruikt wordt.</a:t>
            </a:r>
          </a:p>
          <a:p>
            <a:pPr eaLnBrk="1" hangingPunct="1"/>
            <a:r>
              <a:rPr lang="nl-NL" altLang="nl-NL" dirty="0" smtClean="0">
                <a:latin typeface="Arial" panose="020B0604020202020204" pitchFamily="34" charset="0"/>
              </a:rPr>
              <a:t>Als de katheter, fixatieschijfje kapotgaan of sonde eruit glijdt dan binnen 10 uur een nieuwe inbrengen.</a:t>
            </a:r>
          </a:p>
        </p:txBody>
      </p:sp>
      <p:sp>
        <p:nvSpPr>
          <p:cNvPr id="59396"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1390F97-B335-4D5C-BC0C-81FCFB508818}" type="slidenum">
              <a:rPr lang="nl-NL" altLang="nl-NL" smtClean="0"/>
              <a:pPr fontAlgn="base">
                <a:spcBef>
                  <a:spcPct val="0"/>
                </a:spcBef>
                <a:spcAft>
                  <a:spcPct val="0"/>
                </a:spcAft>
              </a:pPr>
              <a:t>15</a:t>
            </a:fld>
            <a:endParaRPr lang="nl-NL" altLang="nl-NL" smtClean="0"/>
          </a:p>
        </p:txBody>
      </p:sp>
    </p:spTree>
    <p:extLst>
      <p:ext uri="{BB962C8B-B14F-4D97-AF65-F5344CB8AC3E}">
        <p14:creationId xmlns:p14="http://schemas.microsoft.com/office/powerpoint/2010/main" val="1287729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5754085-C7E9-4BE7-8A87-0AF9B82F38CD}" type="datetimeFigureOut">
              <a:rPr lang="nl-NL" smtClean="0"/>
              <a:t>14-12-2017</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85931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57509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94920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440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01132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5754085-C7E9-4BE7-8A87-0AF9B82F38CD}" type="datetimeFigureOut">
              <a:rPr lang="nl-NL" smtClean="0"/>
              <a:t>14-12-2017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72527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5754085-C7E9-4BE7-8A87-0AF9B82F38CD}" type="datetimeFigureOut">
              <a:rPr lang="nl-NL" smtClean="0"/>
              <a:t>14-12-2017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233475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754085-C7E9-4BE7-8A87-0AF9B82F38CD}" type="datetimeFigureOut">
              <a:rPr lang="nl-NL" smtClean="0"/>
              <a:t>14-12-2017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711415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5754085-C7E9-4BE7-8A87-0AF9B82F38CD}" type="datetimeFigureOut">
              <a:rPr lang="nl-NL" smtClean="0"/>
              <a:t>14-12-2017</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6474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754085-C7E9-4BE7-8A87-0AF9B82F38CD}" type="datetimeFigureOut">
              <a:rPr lang="nl-NL" smtClean="0"/>
              <a:t>14-12-2017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42454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5754085-C7E9-4BE7-8A87-0AF9B82F38CD}" type="datetimeFigureOut">
              <a:rPr lang="nl-NL" smtClean="0"/>
              <a:t>14-12-2017</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199942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04980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5754085-C7E9-4BE7-8A87-0AF9B82F38CD}" type="datetimeFigureOut">
              <a:rPr lang="nl-NL" smtClean="0"/>
              <a:t>14-12-2017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37584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5754085-C7E9-4BE7-8A87-0AF9B82F38CD}" type="datetimeFigureOut">
              <a:rPr lang="nl-NL" smtClean="0"/>
              <a:t>14-12-2017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99892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085-C7E9-4BE7-8A87-0AF9B82F38CD}" type="datetimeFigureOut">
              <a:rPr lang="nl-NL" smtClean="0"/>
              <a:t>14-12-2017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59802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312768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754085-C7E9-4BE7-8A87-0AF9B82F38CD}" type="datetimeFigureOut">
              <a:rPr lang="nl-NL" smtClean="0"/>
              <a:t>14-12-2017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06D664-59E7-4A5D-B37F-17BF3DD9D6A8}" type="slidenum">
              <a:rPr lang="nl-NL" smtClean="0"/>
              <a:t>‹nr.›</a:t>
            </a:fld>
            <a:endParaRPr lang="nl-NL"/>
          </a:p>
        </p:txBody>
      </p:sp>
    </p:spTree>
    <p:extLst>
      <p:ext uri="{BB962C8B-B14F-4D97-AF65-F5344CB8AC3E}">
        <p14:creationId xmlns:p14="http://schemas.microsoft.com/office/powerpoint/2010/main" val="25766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754085-C7E9-4BE7-8A87-0AF9B82F38CD}" type="datetimeFigureOut">
              <a:rPr lang="nl-NL" smtClean="0"/>
              <a:t>14-12-2017</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06D664-59E7-4A5D-B37F-17BF3DD9D6A8}" type="slidenum">
              <a:rPr lang="nl-NL" smtClean="0"/>
              <a:t>‹nr.›</a:t>
            </a:fld>
            <a:endParaRPr lang="nl-NL"/>
          </a:p>
        </p:txBody>
      </p:sp>
    </p:spTree>
    <p:extLst>
      <p:ext uri="{BB962C8B-B14F-4D97-AF65-F5344CB8AC3E}">
        <p14:creationId xmlns:p14="http://schemas.microsoft.com/office/powerpoint/2010/main" val="32740798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cGiYn1EO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9526" y="2043114"/>
            <a:ext cx="9561513" cy="1368425"/>
          </a:xfrm>
        </p:spPr>
        <p:txBody>
          <a:bodyPr/>
          <a:lstStyle/>
          <a:p>
            <a:pPr algn="ctr">
              <a:defRPr/>
            </a:pPr>
            <a:r>
              <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12: verpleegtechnisch handelen 2</a:t>
            </a:r>
          </a:p>
        </p:txBody>
      </p:sp>
      <p:sp>
        <p:nvSpPr>
          <p:cNvPr id="10243" name="Ondertitel 2"/>
          <p:cNvSpPr>
            <a:spLocks noGrp="1"/>
          </p:cNvSpPr>
          <p:nvPr>
            <p:ph type="subTitle" idx="1"/>
          </p:nvPr>
        </p:nvSpPr>
        <p:spPr>
          <a:xfrm>
            <a:off x="3035301" y="4152900"/>
            <a:ext cx="6048375" cy="514350"/>
          </a:xfrm>
        </p:spPr>
        <p:txBody>
          <a:bodyPr/>
          <a:lstStyle/>
          <a:p>
            <a:r>
              <a:rPr lang="nl-NL" altLang="nl-NL" sz="2200" dirty="0">
                <a:latin typeface="Arial" panose="020B0604020202020204" pitchFamily="34" charset="0"/>
                <a:cs typeface="Arial" panose="020B0604020202020204" pitchFamily="34" charset="0"/>
              </a:rPr>
              <a:t>Lesweek </a:t>
            </a:r>
            <a:r>
              <a:rPr lang="nl-NL" altLang="nl-NL" sz="2200" dirty="0" smtClean="0">
                <a:latin typeface="Arial" panose="020B0604020202020204" pitchFamily="34" charset="0"/>
                <a:cs typeface="Arial" panose="020B0604020202020204" pitchFamily="34" charset="0"/>
              </a:rPr>
              <a:t>6: PEG sonde en MIC-KEY button </a:t>
            </a:r>
            <a:endParaRPr lang="nl-NL" altLang="nl-NL" sz="2200" dirty="0">
              <a:latin typeface="Arial" panose="020B0604020202020204" pitchFamily="34" charset="0"/>
              <a:cs typeface="Arial" panose="020B0604020202020204" pitchFamily="34" charset="0"/>
            </a:endParaRPr>
          </a:p>
        </p:txBody>
      </p:sp>
      <p:pic>
        <p:nvPicPr>
          <p:cNvPr id="1024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892175"/>
            <a:ext cx="2166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12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nl-NL" altLang="nl-NL" dirty="0" smtClean="0"/>
              <a:t>5. Irritatie mondholte</a:t>
            </a:r>
          </a:p>
        </p:txBody>
      </p:sp>
      <p:sp>
        <p:nvSpPr>
          <p:cNvPr id="30723" name="Rectangle 3"/>
          <p:cNvSpPr>
            <a:spLocks noGrp="1" noChangeArrowheads="1"/>
          </p:cNvSpPr>
          <p:nvPr>
            <p:ph type="body" idx="1"/>
          </p:nvPr>
        </p:nvSpPr>
        <p:spPr>
          <a:xfrm>
            <a:off x="685800" y="1864660"/>
            <a:ext cx="10820400" cy="4354026"/>
          </a:xfrm>
          <a:solidFill>
            <a:schemeClr val="accent6">
              <a:lumMod val="20000"/>
              <a:lumOff val="80000"/>
            </a:schemeClr>
          </a:solidFill>
        </p:spPr>
        <p:txBody>
          <a:bodyPr>
            <a:normAutofit lnSpcReduction="10000"/>
          </a:bodyPr>
          <a:lstStyle/>
          <a:p>
            <a:pPr eaLnBrk="1" hangingPunct="1">
              <a:lnSpc>
                <a:spcPct val="80000"/>
              </a:lnSpc>
              <a:defRPr/>
            </a:pPr>
            <a:r>
              <a:rPr lang="nl-NL" altLang="nl-NL" sz="2800" dirty="0"/>
              <a:t>Meer kans op tandcariës en/ of ontsteking speekselklieren, tandvlees, mondslijmvlies</a:t>
            </a:r>
          </a:p>
          <a:p>
            <a:pPr eaLnBrk="1" hangingPunct="1">
              <a:lnSpc>
                <a:spcPct val="80000"/>
              </a:lnSpc>
              <a:buFontTx/>
              <a:buNone/>
              <a:defRPr/>
            </a:pPr>
            <a:endParaRPr lang="nl-NL" altLang="nl-NL" sz="2800" dirty="0"/>
          </a:p>
          <a:p>
            <a:pPr eaLnBrk="1" hangingPunct="1">
              <a:lnSpc>
                <a:spcPct val="80000"/>
              </a:lnSpc>
              <a:buFontTx/>
              <a:buNone/>
              <a:defRPr/>
            </a:pPr>
            <a:r>
              <a:rPr lang="nl-NL" altLang="nl-NL" sz="2800" dirty="0"/>
              <a:t>Oorzaak; </a:t>
            </a:r>
          </a:p>
          <a:p>
            <a:pPr eaLnBrk="1" hangingPunct="1">
              <a:lnSpc>
                <a:spcPct val="80000"/>
              </a:lnSpc>
              <a:defRPr/>
            </a:pPr>
            <a:r>
              <a:rPr lang="nl-NL" altLang="nl-NL" sz="2800" dirty="0"/>
              <a:t>verminderde </a:t>
            </a:r>
            <a:r>
              <a:rPr lang="nl-NL" altLang="nl-NL" sz="2800" dirty="0" smtClean="0"/>
              <a:t>speekselvloed</a:t>
            </a:r>
            <a:endParaRPr lang="nl-NL" altLang="nl-NL" sz="2800" dirty="0"/>
          </a:p>
          <a:p>
            <a:pPr eaLnBrk="1" hangingPunct="1">
              <a:lnSpc>
                <a:spcPct val="80000"/>
              </a:lnSpc>
              <a:defRPr/>
            </a:pPr>
            <a:r>
              <a:rPr lang="nl-NL" altLang="nl-NL" sz="2800" dirty="0"/>
              <a:t>Onvoldoende stimulatie speekselklieren;</a:t>
            </a:r>
          </a:p>
          <a:p>
            <a:pPr eaLnBrk="1" hangingPunct="1">
              <a:lnSpc>
                <a:spcPct val="80000"/>
              </a:lnSpc>
              <a:buFontTx/>
              <a:buNone/>
              <a:defRPr/>
            </a:pPr>
            <a:r>
              <a:rPr lang="nl-NL" altLang="nl-NL" sz="2800" dirty="0"/>
              <a:t>	Kauwgom, waterijs, tanden </a:t>
            </a:r>
            <a:r>
              <a:rPr lang="nl-NL" altLang="nl-NL" sz="2800" dirty="0" smtClean="0"/>
              <a:t>poetsen </a:t>
            </a:r>
            <a:endParaRPr lang="nl-NL" altLang="nl-NL" sz="2800" dirty="0"/>
          </a:p>
          <a:p>
            <a:pPr eaLnBrk="1" hangingPunct="1">
              <a:lnSpc>
                <a:spcPct val="80000"/>
              </a:lnSpc>
              <a:buFontTx/>
              <a:buNone/>
              <a:defRPr/>
            </a:pPr>
            <a:endParaRPr lang="nl-NL" altLang="nl-NL" sz="2800" dirty="0"/>
          </a:p>
          <a:p>
            <a:pPr>
              <a:lnSpc>
                <a:spcPct val="80000"/>
              </a:lnSpc>
              <a:defRPr/>
            </a:pPr>
            <a:r>
              <a:rPr lang="nl-NL" altLang="nl-NL" sz="2800" dirty="0"/>
              <a:t>Ontsteking; mondverzorging/ </a:t>
            </a:r>
            <a:r>
              <a:rPr lang="nl-NL" altLang="nl-NL" sz="2800" dirty="0" smtClean="0"/>
              <a:t>chloorhexidine</a:t>
            </a:r>
            <a:br>
              <a:rPr lang="nl-NL" altLang="nl-NL" sz="2800" dirty="0" smtClean="0"/>
            </a:br>
            <a:r>
              <a:rPr lang="nl-NL" altLang="nl-NL" sz="2800" dirty="0" smtClean="0"/>
              <a:t>Mondspoelen met </a:t>
            </a:r>
            <a:r>
              <a:rPr lang="nl-NL" sz="2800" dirty="0">
                <a:latin typeface="Arial" panose="020B0604020202020204" pitchFamily="34" charset="0"/>
                <a:cs typeface="Arial" panose="020B0604020202020204" pitchFamily="34" charset="0"/>
              </a:rPr>
              <a:t>Kamillosan</a:t>
            </a:r>
            <a:r>
              <a:rPr lang="nl-NL" sz="2800" dirty="0" smtClean="0">
                <a:latin typeface="Arial" panose="020B0604020202020204" pitchFamily="34" charset="0"/>
                <a:cs typeface="Arial" panose="020B0604020202020204" pitchFamily="34" charset="0"/>
              </a:rPr>
              <a:t>®; lipverzorging </a:t>
            </a:r>
            <a:endParaRPr lang="nl-NL" sz="2800" dirty="0">
              <a:latin typeface="Arial" panose="020B0604020202020204" pitchFamily="34" charset="0"/>
              <a:cs typeface="Arial" panose="020B0604020202020204" pitchFamily="34" charset="0"/>
            </a:endParaRPr>
          </a:p>
          <a:p>
            <a:pPr eaLnBrk="1" hangingPunct="1">
              <a:lnSpc>
                <a:spcPct val="80000"/>
              </a:lnSpc>
              <a:defRPr/>
            </a:pPr>
            <a:endParaRPr lang="nl-NL" altLang="nl-NL" sz="2800" dirty="0"/>
          </a:p>
        </p:txBody>
      </p:sp>
      <p:pic>
        <p:nvPicPr>
          <p:cNvPr id="4" name="Picture 2" descr="http://www.nuzorg.noordhoff.nl/2.3/studentendeel/_assets/221568_02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388" y="2765611"/>
            <a:ext cx="2779713" cy="240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44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 calcmode="lin" valueType="num">
                                      <p:cBhvr additive="base">
                                        <p:cTn id="1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0723">
                                            <p:txEl>
                                              <p:pRg st="3" end="3"/>
                                            </p:txEl>
                                          </p:spTgt>
                                        </p:tgtEl>
                                        <p:attrNameLst>
                                          <p:attrName>style.visibility</p:attrName>
                                        </p:attrNameLst>
                                      </p:cBhvr>
                                      <p:to>
                                        <p:strVal val="visible"/>
                                      </p:to>
                                    </p:set>
                                    <p:anim calcmode="lin" valueType="num">
                                      <p:cBhvr additive="base">
                                        <p:cTn id="18"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0723">
                                            <p:txEl>
                                              <p:pRg st="4" end="4"/>
                                            </p:txEl>
                                          </p:spTgt>
                                        </p:tgtEl>
                                        <p:attrNameLst>
                                          <p:attrName>style.visibility</p:attrName>
                                        </p:attrNameLst>
                                      </p:cBhvr>
                                      <p:to>
                                        <p:strVal val="visible"/>
                                      </p:to>
                                    </p:set>
                                    <p:anim calcmode="lin" valueType="num">
                                      <p:cBhvr additive="base">
                                        <p:cTn id="24"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072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723">
                                            <p:txEl>
                                              <p:pRg st="5" end="5"/>
                                            </p:txEl>
                                          </p:spTgt>
                                        </p:tgtEl>
                                        <p:attrNameLst>
                                          <p:attrName>style.visibility</p:attrName>
                                        </p:attrNameLst>
                                      </p:cBhvr>
                                      <p:to>
                                        <p:strVal val="visible"/>
                                      </p:to>
                                    </p:set>
                                    <p:anim calcmode="lin" valueType="num">
                                      <p:cBhvr additive="base">
                                        <p:cTn id="28"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0723">
                                            <p:txEl>
                                              <p:pRg st="7" end="7"/>
                                            </p:txEl>
                                          </p:spTgt>
                                        </p:tgtEl>
                                        <p:attrNameLst>
                                          <p:attrName>style.visibility</p:attrName>
                                        </p:attrNameLst>
                                      </p:cBhvr>
                                      <p:to>
                                        <p:strVal val="visible"/>
                                      </p:to>
                                    </p:set>
                                    <p:anim calcmode="lin" valueType="num">
                                      <p:cBhvr additive="base">
                                        <p:cTn id="34" dur="10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3860800" y="76200"/>
            <a:ext cx="6707188" cy="1143000"/>
          </a:xfrm>
        </p:spPr>
        <p:txBody>
          <a:bodyPr>
            <a:normAutofit/>
          </a:bodyPr>
          <a:lstStyle/>
          <a:p>
            <a:pPr>
              <a:defRPr/>
            </a:pPr>
            <a:r>
              <a:rPr lang="en-US" dirty="0" smtClean="0">
                <a:latin typeface="Arial" panose="020B0604020202020204" pitchFamily="34" charset="0"/>
                <a:cs typeface="Arial" panose="020B0604020202020204" pitchFamily="34" charset="0"/>
              </a:rPr>
              <a:t>PEG </a:t>
            </a:r>
            <a:r>
              <a:rPr lang="en-US" dirty="0" err="1" smtClean="0">
                <a:latin typeface="Arial" panose="020B0604020202020204" pitchFamily="34" charset="0"/>
                <a:cs typeface="Arial" panose="020B0604020202020204" pitchFamily="34" charset="0"/>
              </a:rPr>
              <a:t>sonde</a:t>
            </a:r>
            <a:endParaRPr lang="nl-NL" dirty="0" smtClean="0">
              <a:latin typeface="Arial" panose="020B0604020202020204" pitchFamily="34" charset="0"/>
              <a:cs typeface="Arial" panose="020B0604020202020204" pitchFamily="34" charset="0"/>
            </a:endParaRPr>
          </a:p>
        </p:txBody>
      </p:sp>
      <p:sp>
        <p:nvSpPr>
          <p:cNvPr id="50179" name="Rectangle 1027"/>
          <p:cNvSpPr>
            <a:spLocks noGrp="1" noChangeArrowheads="1"/>
          </p:cNvSpPr>
          <p:nvPr>
            <p:ph idx="1"/>
          </p:nvPr>
        </p:nvSpPr>
        <p:spPr/>
        <p:txBody>
          <a:bodyPr/>
          <a:lstStyle/>
          <a:p>
            <a:pPr>
              <a:buFont typeface="Wingdings" panose="05000000000000000000" pitchFamily="2" charset="2"/>
              <a:buNone/>
            </a:pPr>
            <a:r>
              <a:rPr lang="en-US" altLang="nl-NL" dirty="0" smtClean="0"/>
              <a:t> </a:t>
            </a:r>
            <a:endParaRPr lang="nl-NL" altLang="nl-NL" dirty="0" smtClean="0"/>
          </a:p>
        </p:txBody>
      </p:sp>
      <p:pic>
        <p:nvPicPr>
          <p:cNvPr id="50180" name="Picture 1029" descr="sondevo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46" y="1219200"/>
            <a:ext cx="35242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030" descr="Bild:PEG-Sond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1" y="1685420"/>
            <a:ext cx="267017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1034"/>
          <p:cNvSpPr>
            <a:spLocks noChangeShapeType="1"/>
          </p:cNvSpPr>
          <p:nvPr/>
        </p:nvSpPr>
        <p:spPr bwMode="auto">
          <a:xfrm flipH="1" flipV="1">
            <a:off x="4511676" y="4005264"/>
            <a:ext cx="936625"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50183" name="Picture 4" descr="PEG_voedingsson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31" y="3257838"/>
            <a:ext cx="29527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489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70994" y="83335"/>
            <a:ext cx="8610600" cy="1293028"/>
          </a:xfrm>
        </p:spPr>
        <p:txBody>
          <a:bodyPr/>
          <a:lstStyle/>
          <a:p>
            <a:pPr>
              <a:defRPr/>
            </a:pPr>
            <a:r>
              <a:rPr lang="nl-NL" dirty="0" smtClean="0">
                <a:latin typeface="Arial" panose="020B0604020202020204" pitchFamily="34" charset="0"/>
                <a:cs typeface="Arial" panose="020B0604020202020204" pitchFamily="34" charset="0"/>
              </a:rPr>
              <a:t>Externe fixatie</a:t>
            </a:r>
          </a:p>
        </p:txBody>
      </p:sp>
      <p:sp>
        <p:nvSpPr>
          <p:cNvPr id="52227" name="Rectangle 3"/>
          <p:cNvSpPr>
            <a:spLocks noGrp="1" noChangeArrowheads="1"/>
          </p:cNvSpPr>
          <p:nvPr>
            <p:ph idx="1"/>
          </p:nvPr>
        </p:nvSpPr>
        <p:spPr>
          <a:xfrm>
            <a:off x="1898650" y="1538288"/>
            <a:ext cx="8229600" cy="4495800"/>
          </a:xfrm>
        </p:spPr>
        <p:txBody>
          <a:bodyPr/>
          <a:lstStyle/>
          <a:p>
            <a:pPr>
              <a:buFont typeface="Wingdings" panose="05000000000000000000" pitchFamily="2" charset="2"/>
              <a:buNone/>
            </a:pPr>
            <a:r>
              <a:rPr lang="nl-NL" altLang="nl-NL" smtClean="0"/>
              <a:t> </a:t>
            </a:r>
          </a:p>
        </p:txBody>
      </p:sp>
      <p:pic>
        <p:nvPicPr>
          <p:cNvPr id="52228" name="Picture 5" descr="PEG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 y="1700214"/>
            <a:ext cx="31115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descr="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2" y="4112418"/>
            <a:ext cx="2592387"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san-all-01.summacollege.nl\jemi\Mijn Documenten\My Pictures\imagesCA5LJA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1700214"/>
            <a:ext cx="6617678" cy="374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Dompelen</a:t>
            </a:r>
            <a:endParaRPr lang="nl-NL" dirty="0"/>
          </a:p>
        </p:txBody>
      </p:sp>
      <p:sp>
        <p:nvSpPr>
          <p:cNvPr id="54275" name="Tijdelijke aanduiding voor inhoud 2"/>
          <p:cNvSpPr>
            <a:spLocks noGrp="1"/>
          </p:cNvSpPr>
          <p:nvPr>
            <p:ph idx="1"/>
          </p:nvPr>
        </p:nvSpPr>
        <p:spPr>
          <a:xfrm>
            <a:off x="3287713" y="2362200"/>
            <a:ext cx="8229600" cy="4495800"/>
          </a:xfrm>
        </p:spPr>
        <p:txBody>
          <a:bodyPr/>
          <a:lstStyle/>
          <a:p>
            <a:r>
              <a:rPr lang="nl-NL" altLang="nl-NL" dirty="0" smtClean="0">
                <a:hlinkClick r:id="rId3"/>
              </a:rPr>
              <a:t>https://www.youtube.com/watch?v=tcGiYn1EOGE</a:t>
            </a:r>
            <a:r>
              <a:rPr lang="nl-NL" altLang="nl-NL" dirty="0" smtClean="0"/>
              <a:t> </a:t>
            </a:r>
          </a:p>
        </p:txBody>
      </p:sp>
    </p:spTree>
    <p:extLst>
      <p:ext uri="{BB962C8B-B14F-4D97-AF65-F5344CB8AC3E}">
        <p14:creationId xmlns:p14="http://schemas.microsoft.com/office/powerpoint/2010/main" val="40801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0191" y="0"/>
            <a:ext cx="8610600" cy="1293028"/>
          </a:xfrm>
        </p:spPr>
        <p:txBody>
          <a:bodyPr/>
          <a:lstStyle/>
          <a:p>
            <a:pPr>
              <a:defRPr/>
            </a:pPr>
            <a:r>
              <a:rPr lang="nl-NL" dirty="0" smtClean="0">
                <a:latin typeface="Arial" panose="020B0604020202020204" pitchFamily="34" charset="0"/>
                <a:cs typeface="Arial" panose="020B0604020202020204" pitchFamily="34" charset="0"/>
              </a:rPr>
              <a:t>indicatie PEG-sonde</a:t>
            </a:r>
          </a:p>
        </p:txBody>
      </p:sp>
      <p:sp>
        <p:nvSpPr>
          <p:cNvPr id="56323" name="Tijdelijke aanduiding voor inhoud 2"/>
          <p:cNvSpPr>
            <a:spLocks noGrp="1"/>
          </p:cNvSpPr>
          <p:nvPr>
            <p:ph idx="1"/>
          </p:nvPr>
        </p:nvSpPr>
        <p:spPr>
          <a:xfrm>
            <a:off x="816734" y="1636760"/>
            <a:ext cx="8229600" cy="4495800"/>
          </a:xfrm>
        </p:spPr>
        <p:txBody>
          <a:bodyPr/>
          <a:lstStyle/>
          <a:p>
            <a:r>
              <a:rPr lang="nl-NL" altLang="nl-NL" sz="2400" dirty="0">
                <a:latin typeface="Arial" panose="020B0604020202020204" pitchFamily="34" charset="0"/>
                <a:cs typeface="Arial" panose="020B0604020202020204" pitchFamily="34" charset="0"/>
              </a:rPr>
              <a:t>Bij niet meer verdragen van neussonde</a:t>
            </a:r>
          </a:p>
          <a:p>
            <a:r>
              <a:rPr lang="nl-NL" altLang="nl-NL" sz="2400" dirty="0">
                <a:latin typeface="Arial" panose="020B0604020202020204" pitchFamily="34" charset="0"/>
                <a:cs typeface="Arial" panose="020B0604020202020204" pitchFamily="34" charset="0"/>
              </a:rPr>
              <a:t>Slikstoornissen</a:t>
            </a:r>
          </a:p>
          <a:p>
            <a:r>
              <a:rPr lang="nl-NL" altLang="nl-NL" sz="2400" dirty="0">
                <a:latin typeface="Arial" panose="020B0604020202020204" pitchFamily="34" charset="0"/>
                <a:cs typeface="Arial" panose="020B0604020202020204" pitchFamily="34" charset="0"/>
              </a:rPr>
              <a:t>Bewustzijnsveranderingen</a:t>
            </a:r>
          </a:p>
          <a:p>
            <a:r>
              <a:rPr lang="nl-NL" altLang="nl-NL" sz="2400" dirty="0">
                <a:latin typeface="Arial" panose="020B0604020202020204" pitchFamily="34" charset="0"/>
                <a:cs typeface="Arial" panose="020B0604020202020204" pitchFamily="34" charset="0"/>
              </a:rPr>
              <a:t>Tumoren hoofd-halsgebied</a:t>
            </a:r>
          </a:p>
          <a:p>
            <a:r>
              <a:rPr lang="nl-NL" altLang="nl-NL" sz="2400" dirty="0">
                <a:latin typeface="Arial" panose="020B0604020202020204" pitchFamily="34" charset="0"/>
                <a:cs typeface="Arial" panose="020B0604020202020204" pitchFamily="34" charset="0"/>
              </a:rPr>
              <a:t>Slik- en passagestoornissen bij vernauwing maagtoegang</a:t>
            </a:r>
          </a:p>
          <a:p>
            <a:r>
              <a:rPr lang="nl-NL" altLang="nl-NL" sz="2400" dirty="0">
                <a:latin typeface="Arial" panose="020B0604020202020204" pitchFamily="34" charset="0"/>
                <a:cs typeface="Arial" panose="020B0604020202020204" pitchFamily="34" charset="0"/>
              </a:rPr>
              <a:t>Bij onrust</a:t>
            </a:r>
          </a:p>
          <a:p>
            <a:r>
              <a:rPr lang="nl-NL" altLang="nl-NL" sz="2400" dirty="0">
                <a:latin typeface="Arial" panose="020B0604020202020204" pitchFamily="34" charset="0"/>
                <a:cs typeface="Arial" panose="020B0604020202020204" pitchFamily="34" charset="0"/>
              </a:rPr>
              <a:t>Terugkerende aspiratie neussonde</a:t>
            </a:r>
          </a:p>
          <a:p>
            <a:r>
              <a:rPr lang="nl-NL" altLang="nl-NL" sz="2400" dirty="0">
                <a:latin typeface="Arial" panose="020B0604020202020204" pitchFamily="34" charset="0"/>
                <a:cs typeface="Arial" panose="020B0604020202020204" pitchFamily="34" charset="0"/>
              </a:rPr>
              <a:t>Bij beademing</a:t>
            </a:r>
          </a:p>
          <a:p>
            <a:endParaRPr lang="nl-NL" altLang="nl-NL" sz="2800" dirty="0"/>
          </a:p>
        </p:txBody>
      </p:sp>
    </p:spTree>
    <p:extLst>
      <p:ext uri="{BB962C8B-B14F-4D97-AF65-F5344CB8AC3E}">
        <p14:creationId xmlns:p14="http://schemas.microsoft.com/office/powerpoint/2010/main" val="249220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16907" y="424124"/>
            <a:ext cx="7492621" cy="1143000"/>
          </a:xfrm>
        </p:spPr>
        <p:txBody>
          <a:bodyPr/>
          <a:lstStyle/>
          <a:p>
            <a:pPr>
              <a:defRPr/>
            </a:pPr>
            <a:r>
              <a:rPr lang="nl-NL" sz="3200" dirty="0">
                <a:latin typeface="Arial" panose="020B0604020202020204" pitchFamily="34" charset="0"/>
                <a:cs typeface="Arial" panose="020B0604020202020204" pitchFamily="34" charset="0"/>
              </a:rPr>
              <a:t>Aandachtspunten na inbrengen PEG</a:t>
            </a:r>
          </a:p>
        </p:txBody>
      </p:sp>
      <p:sp>
        <p:nvSpPr>
          <p:cNvPr id="3" name="Tijdelijke aanduiding voor inhoud 2"/>
          <p:cNvSpPr>
            <a:spLocks noGrp="1"/>
          </p:cNvSpPr>
          <p:nvPr>
            <p:ph idx="1"/>
          </p:nvPr>
        </p:nvSpPr>
        <p:spPr>
          <a:xfrm>
            <a:off x="534063" y="2000321"/>
            <a:ext cx="8229600" cy="4495800"/>
          </a:xfrm>
        </p:spPr>
        <p:txBody>
          <a:bodyPr rtlCol="0">
            <a:normAutofit/>
          </a:bodyPr>
          <a:lstStyle/>
          <a:p>
            <a:pPr>
              <a:defRPr/>
            </a:pPr>
            <a:r>
              <a:rPr lang="nl-NL" dirty="0" smtClean="0">
                <a:latin typeface="Arial" panose="020B0604020202020204" pitchFamily="34" charset="0"/>
                <a:cs typeface="Arial" panose="020B0604020202020204" pitchFamily="34" charset="0"/>
              </a:rPr>
              <a:t>Goed fixeren van de PEG</a:t>
            </a:r>
          </a:p>
          <a:p>
            <a:pPr>
              <a:defRPr/>
            </a:pPr>
            <a:endParaRPr lang="nl-NL" dirty="0" smtClean="0">
              <a:latin typeface="Arial" panose="020B0604020202020204" pitchFamily="34" charset="0"/>
              <a:cs typeface="Arial" panose="020B0604020202020204" pitchFamily="34" charset="0"/>
            </a:endParaRPr>
          </a:p>
          <a:p>
            <a:pPr>
              <a:defRPr/>
            </a:pPr>
            <a:r>
              <a:rPr lang="nl-NL" dirty="0" smtClean="0">
                <a:latin typeface="Arial" panose="020B0604020202020204" pitchFamily="34" charset="0"/>
                <a:cs typeface="Arial" panose="020B0604020202020204" pitchFamily="34" charset="0"/>
              </a:rPr>
              <a:t>Zorg voor aseptische wondverzorging</a:t>
            </a:r>
          </a:p>
          <a:p>
            <a:pPr>
              <a:defRPr/>
            </a:pPr>
            <a:endParaRPr lang="nl-NL" dirty="0" smtClean="0">
              <a:latin typeface="Arial" panose="020B0604020202020204" pitchFamily="34" charset="0"/>
              <a:cs typeface="Arial" panose="020B0604020202020204" pitchFamily="34" charset="0"/>
            </a:endParaRPr>
          </a:p>
          <a:p>
            <a:pPr>
              <a:defRPr/>
            </a:pPr>
            <a:r>
              <a:rPr lang="nl-NL" dirty="0" smtClean="0">
                <a:latin typeface="Arial" panose="020B0604020202020204" pitchFamily="34" charset="0"/>
                <a:cs typeface="Arial" panose="020B0604020202020204" pitchFamily="34" charset="0"/>
              </a:rPr>
              <a:t>PEG-sonde spoelen na voeding</a:t>
            </a:r>
          </a:p>
          <a:p>
            <a:pPr marL="0" indent="0">
              <a:buNone/>
              <a:defRPr/>
            </a:pPr>
            <a:endParaRPr lang="nl-NL" dirty="0" smtClean="0"/>
          </a:p>
        </p:txBody>
      </p:sp>
    </p:spTree>
    <p:extLst>
      <p:ext uri="{BB962C8B-B14F-4D97-AF65-F5344CB8AC3E}">
        <p14:creationId xmlns:p14="http://schemas.microsoft.com/office/powerpoint/2010/main" val="2566271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78150" y="259406"/>
            <a:ext cx="8610600" cy="1293028"/>
          </a:xfrm>
        </p:spPr>
        <p:txBody>
          <a:bodyPr/>
          <a:lstStyle/>
          <a:p>
            <a:pPr>
              <a:defRPr/>
            </a:pPr>
            <a:r>
              <a:rPr lang="nl-NL" dirty="0" smtClean="0">
                <a:latin typeface="Arial" panose="020B0604020202020204" pitchFamily="34" charset="0"/>
                <a:cs typeface="Arial" panose="020B0604020202020204" pitchFamily="34" charset="0"/>
              </a:rPr>
              <a:t>Complicaties PEG-sonde</a:t>
            </a:r>
          </a:p>
        </p:txBody>
      </p:sp>
      <p:sp>
        <p:nvSpPr>
          <p:cNvPr id="60419" name="Tijdelijke aanduiding voor inhoud 2"/>
          <p:cNvSpPr>
            <a:spLocks noGrp="1"/>
          </p:cNvSpPr>
          <p:nvPr>
            <p:ph idx="1"/>
          </p:nvPr>
        </p:nvSpPr>
        <p:spPr>
          <a:xfrm>
            <a:off x="397586" y="1899266"/>
            <a:ext cx="8229600" cy="4495800"/>
          </a:xfrm>
        </p:spPr>
        <p:txBody>
          <a:bodyPr>
            <a:normAutofit/>
          </a:bodyPr>
          <a:lstStyle/>
          <a:p>
            <a:r>
              <a:rPr lang="nl-NL" altLang="nl-NL" sz="2400" dirty="0" smtClean="0">
                <a:latin typeface="Arial" panose="020B0604020202020204" pitchFamily="34" charset="0"/>
                <a:cs typeface="Arial" panose="020B0604020202020204" pitchFamily="34" charset="0"/>
              </a:rPr>
              <a:t>Korte termijn complicaties:</a:t>
            </a:r>
          </a:p>
          <a:p>
            <a:pPr lvl="1"/>
            <a:r>
              <a:rPr lang="nl-NL" altLang="nl-NL" sz="2400" dirty="0" smtClean="0">
                <a:latin typeface="Arial" panose="020B0604020202020204" pitchFamily="34" charset="0"/>
                <a:cs typeface="Arial" panose="020B0604020202020204" pitchFamily="34" charset="0"/>
              </a:rPr>
              <a:t>Hematomen</a:t>
            </a:r>
          </a:p>
          <a:p>
            <a:pPr lvl="1"/>
            <a:r>
              <a:rPr lang="nl-NL" altLang="nl-NL" sz="2400" dirty="0" smtClean="0">
                <a:latin typeface="Arial" panose="020B0604020202020204" pitchFamily="34" charset="0"/>
                <a:cs typeface="Arial" panose="020B0604020202020204" pitchFamily="34" charset="0"/>
              </a:rPr>
              <a:t>Koorts</a:t>
            </a:r>
          </a:p>
          <a:p>
            <a:pPr lvl="1"/>
            <a:r>
              <a:rPr lang="nl-NL" altLang="nl-NL" sz="2400" dirty="0" smtClean="0">
                <a:latin typeface="Arial" panose="020B0604020202020204" pitchFamily="34" charset="0"/>
                <a:cs typeface="Arial" panose="020B0604020202020204" pitchFamily="34" charset="0"/>
              </a:rPr>
              <a:t>Ileus</a:t>
            </a:r>
          </a:p>
          <a:p>
            <a:pPr lvl="1"/>
            <a:r>
              <a:rPr lang="nl-NL" altLang="nl-NL" sz="2400" dirty="0" smtClean="0">
                <a:latin typeface="Arial" panose="020B0604020202020204" pitchFamily="34" charset="0"/>
                <a:cs typeface="Arial" panose="020B0604020202020204" pitchFamily="34" charset="0"/>
              </a:rPr>
              <a:t>Wondinfecties</a:t>
            </a:r>
          </a:p>
          <a:p>
            <a:pPr lvl="1"/>
            <a:r>
              <a:rPr lang="nl-NL" altLang="nl-NL" sz="2400" dirty="0" smtClean="0">
                <a:latin typeface="Arial" panose="020B0604020202020204" pitchFamily="34" charset="0"/>
                <a:cs typeface="Arial" panose="020B0604020202020204" pitchFamily="34" charset="0"/>
              </a:rPr>
              <a:t>Loslaten of afstoten van de katheter</a:t>
            </a:r>
          </a:p>
          <a:p>
            <a:pPr lvl="1"/>
            <a:r>
              <a:rPr lang="nl-NL" altLang="nl-NL" sz="2400" dirty="0" smtClean="0">
                <a:latin typeface="Arial" panose="020B0604020202020204" pitchFamily="34" charset="0"/>
                <a:cs typeface="Arial" panose="020B0604020202020204" pitchFamily="34" charset="0"/>
              </a:rPr>
              <a:t>Lekkage bij insteekopening</a:t>
            </a:r>
          </a:p>
        </p:txBody>
      </p:sp>
    </p:spTree>
    <p:extLst>
      <p:ext uri="{BB962C8B-B14F-4D97-AF65-F5344CB8AC3E}">
        <p14:creationId xmlns:p14="http://schemas.microsoft.com/office/powerpoint/2010/main" val="350763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7350" y="204815"/>
            <a:ext cx="8610600" cy="1293028"/>
          </a:xfrm>
        </p:spPr>
        <p:txBody>
          <a:bodyPr/>
          <a:lstStyle/>
          <a:p>
            <a:pPr>
              <a:defRPr/>
            </a:pPr>
            <a:r>
              <a:rPr lang="nl-NL" dirty="0" smtClean="0">
                <a:latin typeface="Arial" panose="020B0604020202020204" pitchFamily="34" charset="0"/>
                <a:cs typeface="Arial" panose="020B0604020202020204" pitchFamily="34" charset="0"/>
              </a:rPr>
              <a:t>Vervolg complicaties</a:t>
            </a:r>
          </a:p>
        </p:txBody>
      </p:sp>
      <p:sp>
        <p:nvSpPr>
          <p:cNvPr id="3" name="Tijdelijke aanduiding voor inhoud 2"/>
          <p:cNvSpPr>
            <a:spLocks noGrp="1"/>
          </p:cNvSpPr>
          <p:nvPr>
            <p:ph idx="1"/>
          </p:nvPr>
        </p:nvSpPr>
        <p:spPr>
          <a:xfrm>
            <a:off x="361571" y="1637495"/>
            <a:ext cx="8229600" cy="4495800"/>
          </a:xfrm>
        </p:spPr>
        <p:txBody>
          <a:bodyPr rtlCol="0">
            <a:normAutofit/>
          </a:bodyPr>
          <a:lstStyle/>
          <a:p>
            <a:pPr>
              <a:defRPr/>
            </a:pPr>
            <a:r>
              <a:rPr lang="nl-NL" sz="2400" dirty="0" smtClean="0">
                <a:latin typeface="Arial" panose="020B0604020202020204" pitchFamily="34" charset="0"/>
                <a:cs typeface="Arial" panose="020B0604020202020204" pitchFamily="34" charset="0"/>
              </a:rPr>
              <a:t>Ernstige complicaties:</a:t>
            </a:r>
          </a:p>
          <a:p>
            <a:pPr lvl="1">
              <a:defRPr/>
            </a:pPr>
            <a:r>
              <a:rPr lang="nl-NL" sz="2400" dirty="0" smtClean="0">
                <a:latin typeface="Arial" panose="020B0604020202020204" pitchFamily="34" charset="0"/>
                <a:cs typeface="Arial" panose="020B0604020202020204" pitchFamily="34" charset="0"/>
              </a:rPr>
              <a:t>Fistel tussen de maag en dikke darm</a:t>
            </a:r>
          </a:p>
          <a:p>
            <a:pPr lvl="1">
              <a:defRPr/>
            </a:pPr>
            <a:endParaRPr lang="nl-NL" sz="2400" dirty="0" smtClean="0">
              <a:latin typeface="Arial" panose="020B0604020202020204" pitchFamily="34" charset="0"/>
              <a:cs typeface="Arial" panose="020B0604020202020204" pitchFamily="34" charset="0"/>
            </a:endParaRPr>
          </a:p>
          <a:p>
            <a:pPr lvl="1">
              <a:defRPr/>
            </a:pPr>
            <a:r>
              <a:rPr lang="nl-NL" sz="2400" dirty="0" smtClean="0">
                <a:latin typeface="Arial" panose="020B0604020202020204" pitchFamily="34" charset="0"/>
                <a:cs typeface="Arial" panose="020B0604020202020204" pitchFamily="34" charset="0"/>
              </a:rPr>
              <a:t>Bloedingen in het spijsverteringskanaal</a:t>
            </a:r>
          </a:p>
          <a:p>
            <a:pPr lvl="1">
              <a:defRPr/>
            </a:pPr>
            <a:endParaRPr lang="nl-NL" sz="2400" dirty="0" smtClean="0">
              <a:latin typeface="Arial" panose="020B0604020202020204" pitchFamily="34" charset="0"/>
              <a:cs typeface="Arial" panose="020B0604020202020204" pitchFamily="34" charset="0"/>
            </a:endParaRPr>
          </a:p>
          <a:p>
            <a:pPr lvl="1">
              <a:defRPr/>
            </a:pPr>
            <a:r>
              <a:rPr lang="nl-NL" sz="2400" dirty="0" smtClean="0">
                <a:latin typeface="Arial" panose="020B0604020202020204" pitchFamily="34" charset="0"/>
                <a:cs typeface="Arial" panose="020B0604020202020204" pitchFamily="34" charset="0"/>
              </a:rPr>
              <a:t>Peritonitis</a:t>
            </a:r>
          </a:p>
          <a:p>
            <a:pPr lvl="1">
              <a:defRPr/>
            </a:pPr>
            <a:endParaRPr lang="nl-NL" sz="2400" dirty="0" smtClean="0">
              <a:latin typeface="Arial" panose="020B0604020202020204" pitchFamily="34" charset="0"/>
              <a:cs typeface="Arial" panose="020B0604020202020204" pitchFamily="34" charset="0"/>
            </a:endParaRPr>
          </a:p>
          <a:p>
            <a:pPr lvl="1">
              <a:defRPr/>
            </a:pPr>
            <a:r>
              <a:rPr lang="nl-NL" sz="2400" dirty="0" smtClean="0">
                <a:latin typeface="Arial" panose="020B0604020202020204" pitchFamily="34" charset="0"/>
                <a:cs typeface="Arial" panose="020B0604020202020204" pitchFamily="34" charset="0"/>
              </a:rPr>
              <a:t>Necrose</a:t>
            </a:r>
          </a:p>
          <a:p>
            <a:pPr marL="0" indent="0">
              <a:buNone/>
              <a:defRPr/>
            </a:pPr>
            <a:endParaRPr lang="nl-NL" dirty="0" smtClean="0"/>
          </a:p>
          <a:p>
            <a:pPr>
              <a:defRPr/>
            </a:pPr>
            <a:endParaRPr lang="nl-NL" dirty="0" smtClean="0"/>
          </a:p>
        </p:txBody>
      </p:sp>
    </p:spTree>
    <p:extLst>
      <p:ext uri="{BB962C8B-B14F-4D97-AF65-F5344CB8AC3E}">
        <p14:creationId xmlns:p14="http://schemas.microsoft.com/office/powerpoint/2010/main" val="197637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1813" y="259406"/>
            <a:ext cx="8610600" cy="1293028"/>
          </a:xfrm>
        </p:spPr>
        <p:txBody>
          <a:bodyPr/>
          <a:lstStyle/>
          <a:p>
            <a:pPr>
              <a:defRPr/>
            </a:pPr>
            <a:r>
              <a:rPr lang="nl-NL" dirty="0" smtClean="0">
                <a:latin typeface="Arial" panose="020B0604020202020204" pitchFamily="34" charset="0"/>
                <a:cs typeface="Arial" panose="020B0604020202020204" pitchFamily="34" charset="0"/>
              </a:rPr>
              <a:t>Indirecte complicaties</a:t>
            </a:r>
          </a:p>
        </p:txBody>
      </p:sp>
      <p:sp>
        <p:nvSpPr>
          <p:cNvPr id="64515" name="Tijdelijke aanduiding voor inhoud 2"/>
          <p:cNvSpPr>
            <a:spLocks noGrp="1"/>
          </p:cNvSpPr>
          <p:nvPr>
            <p:ph idx="1"/>
          </p:nvPr>
        </p:nvSpPr>
        <p:spPr>
          <a:xfrm>
            <a:off x="697103" y="1825365"/>
            <a:ext cx="8229600" cy="4495800"/>
          </a:xfrm>
        </p:spPr>
        <p:txBody>
          <a:bodyPr/>
          <a:lstStyle/>
          <a:p>
            <a:r>
              <a:rPr lang="nl-NL" altLang="nl-NL" dirty="0" smtClean="0">
                <a:latin typeface="Arial" panose="020B0604020202020204" pitchFamily="34" charset="0"/>
                <a:cs typeface="Arial" panose="020B0604020202020204" pitchFamily="34" charset="0"/>
              </a:rPr>
              <a:t>Groei van wild vlees</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Druknecrose</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Vastgroeien interne fixatieschijf maagwand</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Naar buiten schuiven van PEG-sonde</a:t>
            </a:r>
          </a:p>
        </p:txBody>
      </p:sp>
    </p:spTree>
    <p:extLst>
      <p:ext uri="{BB962C8B-B14F-4D97-AF65-F5344CB8AC3E}">
        <p14:creationId xmlns:p14="http://schemas.microsoft.com/office/powerpoint/2010/main" val="168618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5413" y="78572"/>
            <a:ext cx="8610600" cy="1293028"/>
          </a:xfrm>
        </p:spPr>
        <p:txBody>
          <a:bodyPr/>
          <a:lstStyle/>
          <a:p>
            <a:pPr>
              <a:defRPr/>
            </a:pPr>
            <a:r>
              <a:rPr lang="nl-NL" dirty="0" smtClean="0">
                <a:latin typeface="Arial" panose="020B0604020202020204" pitchFamily="34" charset="0"/>
                <a:cs typeface="Arial" panose="020B0604020202020204" pitchFamily="34" charset="0"/>
              </a:rPr>
              <a:t>MIC-KEY button</a:t>
            </a:r>
          </a:p>
        </p:txBody>
      </p:sp>
      <p:sp>
        <p:nvSpPr>
          <p:cNvPr id="66563" name="Tijdelijke aanduiding voor inhoud 2"/>
          <p:cNvSpPr>
            <a:spLocks noGrp="1"/>
          </p:cNvSpPr>
          <p:nvPr>
            <p:ph idx="1"/>
          </p:nvPr>
        </p:nvSpPr>
        <p:spPr>
          <a:xfrm>
            <a:off x="549441" y="1721845"/>
            <a:ext cx="8229600" cy="4495800"/>
          </a:xfrm>
        </p:spPr>
        <p:txBody>
          <a:bodyPr/>
          <a:lstStyle/>
          <a:p>
            <a:r>
              <a:rPr lang="nl-NL" altLang="nl-NL" dirty="0" smtClean="0">
                <a:latin typeface="Arial" panose="020B0604020202020204" pitchFamily="34" charset="0"/>
                <a:cs typeface="Arial" panose="020B0604020202020204" pitchFamily="34" charset="0"/>
              </a:rPr>
              <a:t>Ingebracht na fistelvorming PEG-sonde</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Wordt met ballon in de maag gefixeerd.</a:t>
            </a:r>
          </a:p>
          <a:p>
            <a:endParaRPr lang="nl-NL" altLang="nl-NL" dirty="0" smtClean="0"/>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99" y="2975568"/>
            <a:ext cx="432117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Afbeelding 2"/>
          <p:cNvPicPr>
            <a:picLocks noChangeAspect="1"/>
          </p:cNvPicPr>
          <p:nvPr/>
        </p:nvPicPr>
        <p:blipFill>
          <a:blip r:embed="rId4">
            <a:extLst>
              <a:ext uri="{28A0092B-C50C-407E-A947-70E740481C1C}">
                <a14:useLocalDpi xmlns:a14="http://schemas.microsoft.com/office/drawing/2010/main" val="0"/>
              </a:ext>
            </a:extLst>
          </a:blip>
          <a:srcRect l="14305" r="17778"/>
          <a:stretch>
            <a:fillRect/>
          </a:stretch>
        </p:blipFill>
        <p:spPr bwMode="auto">
          <a:xfrm>
            <a:off x="7939846" y="1371600"/>
            <a:ext cx="37449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24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Lesopbouw</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4000" dirty="0" smtClean="0"/>
              <a:t>Herhaling vorige les:</a:t>
            </a:r>
          </a:p>
          <a:p>
            <a:r>
              <a:rPr lang="nl-NL" sz="4000" dirty="0" smtClean="0"/>
              <a:t>Geneesmiddelen, complicaties sondevoeding</a:t>
            </a:r>
            <a:br>
              <a:rPr lang="nl-NL" sz="4000" dirty="0" smtClean="0"/>
            </a:br>
            <a:endParaRPr lang="nl-NL" sz="4000" dirty="0" smtClean="0"/>
          </a:p>
          <a:p>
            <a:r>
              <a:rPr lang="nl-NL" sz="4000" dirty="0" smtClean="0"/>
              <a:t>PEG-sonde</a:t>
            </a:r>
          </a:p>
          <a:p>
            <a:r>
              <a:rPr lang="nl-NL" sz="4000" dirty="0" smtClean="0"/>
              <a:t>Mickey </a:t>
            </a:r>
            <a:endParaRPr lang="nl-NL" sz="4000" dirty="0"/>
          </a:p>
        </p:txBody>
      </p:sp>
    </p:spTree>
    <p:extLst>
      <p:ext uri="{BB962C8B-B14F-4D97-AF65-F5344CB8AC3E}">
        <p14:creationId xmlns:p14="http://schemas.microsoft.com/office/powerpoint/2010/main" val="3281254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4782" y="464122"/>
            <a:ext cx="8610600" cy="1293028"/>
          </a:xfrm>
        </p:spPr>
        <p:txBody>
          <a:bodyPr/>
          <a:lstStyle/>
          <a:p>
            <a:pPr>
              <a:defRPr/>
            </a:pPr>
            <a:r>
              <a:rPr lang="nl-NL" sz="3600" dirty="0">
                <a:latin typeface="Arial" panose="020B0604020202020204" pitchFamily="34" charset="0"/>
                <a:cs typeface="Arial" panose="020B0604020202020204" pitchFamily="34" charset="0"/>
              </a:rPr>
              <a:t>Aandachtspunten MIC-KEY button</a:t>
            </a:r>
          </a:p>
        </p:txBody>
      </p:sp>
      <p:sp>
        <p:nvSpPr>
          <p:cNvPr id="68611" name="Tijdelijke aanduiding voor inhoud 2"/>
          <p:cNvSpPr>
            <a:spLocks noGrp="1"/>
          </p:cNvSpPr>
          <p:nvPr>
            <p:ph idx="1"/>
          </p:nvPr>
        </p:nvSpPr>
        <p:spPr>
          <a:xfrm>
            <a:off x="1009271" y="1757150"/>
            <a:ext cx="8229600" cy="4495800"/>
          </a:xfrm>
        </p:spPr>
        <p:txBody>
          <a:bodyPr>
            <a:normAutofit lnSpcReduction="10000"/>
          </a:bodyPr>
          <a:lstStyle/>
          <a:p>
            <a:r>
              <a:rPr lang="nl-NL" altLang="nl-NL" dirty="0" smtClean="0">
                <a:latin typeface="Arial" panose="020B0604020202020204" pitchFamily="34" charset="0"/>
                <a:cs typeface="Arial" panose="020B0604020202020204" pitchFamily="34" charset="0"/>
              </a:rPr>
              <a:t>Verstopping van de button</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Lekkage langs de button</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Irritatie van de huid rond de button</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Druknecrose</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Licht bloeden van de fistel</a:t>
            </a:r>
          </a:p>
          <a:p>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Losschieten/uitglijden van de button</a:t>
            </a:r>
          </a:p>
        </p:txBody>
      </p:sp>
    </p:spTree>
    <p:extLst>
      <p:ext uri="{BB962C8B-B14F-4D97-AF65-F5344CB8AC3E}">
        <p14:creationId xmlns:p14="http://schemas.microsoft.com/office/powerpoint/2010/main" val="1456501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defRPr/>
            </a:pPr>
            <a:r>
              <a:rPr lang="en-US" dirty="0" err="1" smtClean="0"/>
              <a:t>Vragen</a:t>
            </a:r>
            <a:r>
              <a:rPr lang="en-US" dirty="0" smtClean="0"/>
              <a:t>?</a:t>
            </a:r>
            <a:endParaRPr lang="nl-NL" dirty="0" smtClean="0"/>
          </a:p>
        </p:txBody>
      </p:sp>
      <p:sp>
        <p:nvSpPr>
          <p:cNvPr id="72707" name="Rectangle 3"/>
          <p:cNvSpPr>
            <a:spLocks noGrp="1" noChangeArrowheads="1"/>
          </p:cNvSpPr>
          <p:nvPr>
            <p:ph idx="1"/>
          </p:nvPr>
        </p:nvSpPr>
        <p:spPr/>
        <p:txBody>
          <a:bodyPr/>
          <a:lstStyle/>
          <a:p>
            <a:pPr algn="ctr">
              <a:buFont typeface="Wingdings" panose="05000000000000000000" pitchFamily="2" charset="2"/>
              <a:buNone/>
            </a:pPr>
            <a:r>
              <a:rPr lang="en-US" altLang="nl-NL" sz="6000"/>
              <a:t> </a:t>
            </a:r>
            <a:endParaRPr lang="nl-NL" altLang="nl-NL" sz="6000"/>
          </a:p>
        </p:txBody>
      </p:sp>
      <p:pic>
        <p:nvPicPr>
          <p:cNvPr id="72708" name="Picture 6" descr="C:\Users\debby\Desktop\3d mannetjes\imagesCAJH7Y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376489"/>
            <a:ext cx="3643313"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708275"/>
            <a:ext cx="87630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04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5800" y="2057401"/>
            <a:ext cx="10820400" cy="4415117"/>
          </a:xfrm>
          <a:solidFill>
            <a:schemeClr val="accent2">
              <a:lumMod val="20000"/>
              <a:lumOff val="80000"/>
            </a:schemeClr>
          </a:solidFill>
          <a:ln>
            <a:solidFill>
              <a:schemeClr val="accent1"/>
            </a:solidFill>
          </a:ln>
        </p:spPr>
        <p:txBody>
          <a:bodyPr>
            <a:normAutofit lnSpcReduction="10000"/>
          </a:bodyPr>
          <a:lstStyle/>
          <a:p>
            <a:pPr eaLnBrk="1" hangingPunct="1">
              <a:defRPr/>
            </a:pPr>
            <a:r>
              <a:rPr lang="nl-NL" altLang="nl-NL" sz="2800" dirty="0"/>
              <a:t>Oraal</a:t>
            </a:r>
          </a:p>
          <a:p>
            <a:pPr eaLnBrk="1" hangingPunct="1">
              <a:defRPr/>
            </a:pPr>
            <a:r>
              <a:rPr lang="nl-NL" altLang="nl-NL" sz="2800" dirty="0"/>
              <a:t>Vloeibaar</a:t>
            </a:r>
          </a:p>
          <a:p>
            <a:pPr eaLnBrk="1" hangingPunct="1">
              <a:defRPr/>
            </a:pPr>
            <a:r>
              <a:rPr lang="nl-NL" altLang="nl-NL" sz="2800" dirty="0"/>
              <a:t>Spuit- oplosmethode</a:t>
            </a:r>
          </a:p>
          <a:p>
            <a:pPr eaLnBrk="1" hangingPunct="1">
              <a:buFontTx/>
              <a:buNone/>
              <a:defRPr/>
            </a:pPr>
            <a:r>
              <a:rPr lang="nl-NL" altLang="nl-NL" sz="2800" dirty="0"/>
              <a:t>	</a:t>
            </a:r>
            <a:endParaRPr lang="nl-NL" altLang="nl-NL" sz="2800" dirty="0" smtClean="0"/>
          </a:p>
          <a:p>
            <a:pPr eaLnBrk="1" hangingPunct="1">
              <a:buFontTx/>
              <a:buNone/>
              <a:defRPr/>
            </a:pPr>
            <a:r>
              <a:rPr lang="nl-NL" altLang="nl-NL" sz="2800" dirty="0" smtClean="0"/>
              <a:t>N.B</a:t>
            </a:r>
            <a:r>
              <a:rPr lang="nl-NL" altLang="nl-NL" sz="2800" dirty="0"/>
              <a:t>. Niet malen: </a:t>
            </a:r>
          </a:p>
          <a:p>
            <a:pPr eaLnBrk="1" hangingPunct="1">
              <a:buFontTx/>
              <a:buNone/>
              <a:defRPr/>
            </a:pPr>
            <a:r>
              <a:rPr lang="nl-NL" altLang="nl-NL" sz="2800" dirty="0"/>
              <a:t>- maagsapresistente tabletten (</a:t>
            </a:r>
            <a:r>
              <a:rPr lang="nl-NL" altLang="nl-NL" sz="2800" dirty="0" err="1"/>
              <a:t>Enteric</a:t>
            </a:r>
            <a:r>
              <a:rPr lang="nl-NL" altLang="nl-NL" sz="2800" dirty="0"/>
              <a:t>)</a:t>
            </a:r>
          </a:p>
          <a:p>
            <a:pPr eaLnBrk="1" hangingPunct="1">
              <a:buFontTx/>
              <a:buNone/>
              <a:defRPr/>
            </a:pPr>
            <a:r>
              <a:rPr lang="nl-NL" altLang="nl-NL" sz="2800" dirty="0"/>
              <a:t>- slow release tabletten (Chrono, </a:t>
            </a:r>
            <a:r>
              <a:rPr lang="nl-NL" altLang="nl-NL" sz="2800" dirty="0" err="1"/>
              <a:t>Retard</a:t>
            </a:r>
            <a:r>
              <a:rPr lang="nl-NL" altLang="nl-NL" sz="2800" dirty="0"/>
              <a:t>)</a:t>
            </a:r>
          </a:p>
          <a:p>
            <a:pPr eaLnBrk="1" hangingPunct="1">
              <a:buFontTx/>
              <a:buNone/>
              <a:defRPr/>
            </a:pPr>
            <a:endParaRPr lang="nl-NL" altLang="nl-NL" sz="2800" dirty="0"/>
          </a:p>
          <a:p>
            <a:pPr eaLnBrk="1" hangingPunct="1">
              <a:buFontTx/>
              <a:buNone/>
              <a:defRPr/>
            </a:pPr>
            <a:r>
              <a:rPr lang="nl-NL" altLang="nl-NL" sz="2800" b="1" u="sng" dirty="0"/>
              <a:t>Niet toevoegen aan sondevoeding!</a:t>
            </a:r>
          </a:p>
          <a:p>
            <a:pPr eaLnBrk="1" hangingPunct="1">
              <a:buFontTx/>
              <a:buNone/>
              <a:defRPr/>
            </a:pPr>
            <a:endParaRPr lang="nl-NL" altLang="nl-NL" sz="2800" dirty="0"/>
          </a:p>
        </p:txBody>
      </p:sp>
      <p:sp>
        <p:nvSpPr>
          <p:cNvPr id="25602" name="Rectangle 2"/>
          <p:cNvSpPr>
            <a:spLocks noGrp="1" noChangeArrowheads="1"/>
          </p:cNvSpPr>
          <p:nvPr>
            <p:ph type="title"/>
          </p:nvPr>
        </p:nvSpPr>
        <p:spPr/>
        <p:txBody>
          <a:bodyPr/>
          <a:lstStyle/>
          <a:p>
            <a:pPr eaLnBrk="1" hangingPunct="1">
              <a:defRPr/>
            </a:pPr>
            <a:r>
              <a:rPr lang="nl-NL" altLang="nl-NL"/>
              <a:t>Geneesmiddelen en sondevoeding</a:t>
            </a:r>
          </a:p>
        </p:txBody>
      </p:sp>
    </p:spTree>
    <p:extLst>
      <p:ext uri="{BB962C8B-B14F-4D97-AF65-F5344CB8AC3E}">
        <p14:creationId xmlns:p14="http://schemas.microsoft.com/office/powerpoint/2010/main" val="40348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Picture 2" descr="Afbeeldingsresultaat voor maagsapresistente enter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75" y="3181350"/>
            <a:ext cx="4867275" cy="36766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4" name="Picture 2" descr="Afbeeldingsresultaat voor chrono medic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759" y="288038"/>
            <a:ext cx="3450960" cy="29246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fbeeldingsresultaat voor retard medicat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092" y="3480501"/>
            <a:ext cx="3810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9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nl-NL" altLang="nl-NL" dirty="0"/>
              <a:t>Verschillende Complicaties bij sondevoeding;</a:t>
            </a:r>
          </a:p>
        </p:txBody>
      </p:sp>
      <p:sp>
        <p:nvSpPr>
          <p:cNvPr id="47107" name="Rectangle 3"/>
          <p:cNvSpPr>
            <a:spLocks noGrp="1" noChangeArrowheads="1"/>
          </p:cNvSpPr>
          <p:nvPr>
            <p:ph type="body" idx="1"/>
          </p:nvPr>
        </p:nvSpPr>
        <p:spPr>
          <a:solidFill>
            <a:schemeClr val="accent6">
              <a:lumMod val="20000"/>
              <a:lumOff val="80000"/>
            </a:schemeClr>
          </a:solidFill>
        </p:spPr>
        <p:txBody>
          <a:bodyPr>
            <a:normAutofit/>
          </a:bodyPr>
          <a:lstStyle/>
          <a:p>
            <a:pPr marL="609600" indent="-609600">
              <a:buFont typeface="+mj-lt"/>
              <a:buAutoNum type="arabicPeriod"/>
              <a:defRPr/>
            </a:pPr>
            <a:r>
              <a:rPr lang="nl-NL" altLang="nl-NL" sz="4000" dirty="0" smtClean="0"/>
              <a:t>Diarree</a:t>
            </a:r>
          </a:p>
          <a:p>
            <a:pPr marL="609600" indent="-609600">
              <a:buFont typeface="+mj-lt"/>
              <a:buAutoNum type="arabicPeriod"/>
              <a:defRPr/>
            </a:pPr>
            <a:r>
              <a:rPr lang="nl-NL" altLang="nl-NL" sz="4000" dirty="0" smtClean="0"/>
              <a:t>Maagretentie</a:t>
            </a:r>
          </a:p>
          <a:p>
            <a:pPr marL="609600" indent="-609600">
              <a:buFont typeface="+mj-lt"/>
              <a:buAutoNum type="arabicPeriod"/>
              <a:defRPr/>
            </a:pPr>
            <a:r>
              <a:rPr lang="nl-NL" altLang="nl-NL" sz="4000" dirty="0" smtClean="0"/>
              <a:t>Obstipatie</a:t>
            </a:r>
          </a:p>
          <a:p>
            <a:pPr marL="609600" indent="-609600">
              <a:buFont typeface="+mj-lt"/>
              <a:buAutoNum type="arabicPeriod"/>
              <a:defRPr/>
            </a:pPr>
            <a:r>
              <a:rPr lang="nl-NL" altLang="nl-NL" sz="4000" dirty="0" smtClean="0"/>
              <a:t>Misselijk/braken</a:t>
            </a:r>
          </a:p>
          <a:p>
            <a:pPr marL="609600" indent="-609600">
              <a:buFont typeface="+mj-lt"/>
              <a:buAutoNum type="arabicPeriod"/>
              <a:defRPr/>
            </a:pPr>
            <a:r>
              <a:rPr lang="nl-NL" altLang="nl-NL" sz="4000" dirty="0" smtClean="0"/>
              <a:t>Irritatie mondholte</a:t>
            </a:r>
            <a:br>
              <a:rPr lang="nl-NL" altLang="nl-NL" sz="4000" dirty="0" smtClean="0"/>
            </a:br>
            <a:endParaRPr lang="nl-NL" altLang="nl-NL" sz="4000" dirty="0" smtClean="0"/>
          </a:p>
        </p:txBody>
      </p:sp>
    </p:spTree>
    <p:extLst>
      <p:ext uri="{BB962C8B-B14F-4D97-AF65-F5344CB8AC3E}">
        <p14:creationId xmlns:p14="http://schemas.microsoft.com/office/powerpoint/2010/main" val="3970817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2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calcmode="lin" valueType="num">
                                      <p:cBhvr additive="base">
                                        <p:cTn id="12" dur="2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2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 calcmode="lin" valueType="num">
                                      <p:cBhvr additive="base">
                                        <p:cTn id="22" dur="2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 calcmode="lin" valueType="num">
                                      <p:cBhvr additive="base">
                                        <p:cTn id="27" dur="2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93369" y="764373"/>
            <a:ext cx="10312831" cy="1293028"/>
          </a:xfrm>
        </p:spPr>
        <p:txBody>
          <a:bodyPr>
            <a:normAutofit fontScale="90000"/>
          </a:bodyPr>
          <a:lstStyle/>
          <a:p>
            <a:pPr eaLnBrk="1" hangingPunct="1">
              <a:defRPr/>
            </a:pPr>
            <a:r>
              <a:rPr lang="nl-NL" altLang="nl-NL" dirty="0"/>
              <a:t/>
            </a:r>
            <a:br>
              <a:rPr lang="nl-NL" altLang="nl-NL" dirty="0"/>
            </a:br>
            <a:r>
              <a:rPr lang="nl-NL" altLang="nl-NL" sz="4900" dirty="0" smtClean="0"/>
              <a:t>1.diarree</a:t>
            </a:r>
            <a:r>
              <a:rPr lang="nl-NL" altLang="nl-NL" sz="4900" dirty="0"/>
              <a:t/>
            </a:r>
            <a:br>
              <a:rPr lang="nl-NL" altLang="nl-NL" sz="4900" dirty="0"/>
            </a:br>
            <a:endParaRPr lang="nl-NL" altLang="nl-NL" sz="4900" dirty="0"/>
          </a:p>
        </p:txBody>
      </p:sp>
      <p:sp>
        <p:nvSpPr>
          <p:cNvPr id="26627" name="Rectangle 3"/>
          <p:cNvSpPr>
            <a:spLocks noGrp="1" noChangeArrowheads="1"/>
          </p:cNvSpPr>
          <p:nvPr>
            <p:ph type="body" idx="1"/>
          </p:nvPr>
        </p:nvSpPr>
        <p:spPr>
          <a:solidFill>
            <a:schemeClr val="accent6">
              <a:lumMod val="20000"/>
              <a:lumOff val="80000"/>
            </a:schemeClr>
          </a:solidFill>
        </p:spPr>
        <p:txBody>
          <a:bodyPr>
            <a:normAutofit/>
          </a:bodyPr>
          <a:lstStyle/>
          <a:p>
            <a:pPr eaLnBrk="1" hangingPunct="1">
              <a:defRPr/>
            </a:pPr>
            <a:r>
              <a:rPr lang="nl-NL" altLang="nl-NL" sz="3200" dirty="0" smtClean="0"/>
              <a:t>Te hoge toedieningssnelheid</a:t>
            </a:r>
          </a:p>
          <a:p>
            <a:pPr eaLnBrk="1" hangingPunct="1">
              <a:defRPr/>
            </a:pPr>
            <a:r>
              <a:rPr lang="nl-NL" altLang="nl-NL" sz="3200" dirty="0" smtClean="0"/>
              <a:t>Te groot volume</a:t>
            </a:r>
          </a:p>
          <a:p>
            <a:pPr eaLnBrk="1" hangingPunct="1">
              <a:defRPr/>
            </a:pPr>
            <a:r>
              <a:rPr lang="nl-NL" altLang="nl-NL" sz="3200" dirty="0" smtClean="0"/>
              <a:t>Onregelmatige toediening</a:t>
            </a:r>
          </a:p>
          <a:p>
            <a:pPr eaLnBrk="1" hangingPunct="1">
              <a:defRPr/>
            </a:pPr>
            <a:r>
              <a:rPr lang="nl-NL" altLang="nl-NL" sz="3200" dirty="0" smtClean="0"/>
              <a:t>Te koude voeding</a:t>
            </a:r>
          </a:p>
          <a:p>
            <a:pPr eaLnBrk="1" hangingPunct="1">
              <a:defRPr/>
            </a:pPr>
            <a:r>
              <a:rPr lang="nl-NL" altLang="nl-NL" sz="3200" dirty="0" smtClean="0"/>
              <a:t>Bacteriële besmetting</a:t>
            </a:r>
          </a:p>
          <a:p>
            <a:pPr eaLnBrk="1" hangingPunct="1">
              <a:defRPr/>
            </a:pPr>
            <a:r>
              <a:rPr lang="nl-NL" altLang="nl-NL" sz="3200" dirty="0" smtClean="0"/>
              <a:t>Geneesmiddelen (Antibiotica)</a:t>
            </a:r>
          </a:p>
        </p:txBody>
      </p:sp>
    </p:spTree>
    <p:extLst>
      <p:ext uri="{BB962C8B-B14F-4D97-AF65-F5344CB8AC3E}">
        <p14:creationId xmlns:p14="http://schemas.microsoft.com/office/powerpoint/2010/main" val="1360343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1000"/>
                                        <p:tgtEl>
                                          <p:spTgt spid="26627">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1" dur="1000"/>
                                        <p:tgtEl>
                                          <p:spTgt spid="26627">
                                            <p:txEl>
                                              <p:pRg st="1" end="1"/>
                                            </p:txEl>
                                          </p:spTgt>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5" dur="1000"/>
                                        <p:tgtEl>
                                          <p:spTgt spid="26627">
                                            <p:txEl>
                                              <p:pRg st="2" end="2"/>
                                            </p:txEl>
                                          </p:spTgt>
                                        </p:tgtEl>
                                      </p:cBhvr>
                                    </p:animEffect>
                                  </p:child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9" dur="1000"/>
                                        <p:tgtEl>
                                          <p:spTgt spid="26627">
                                            <p:txEl>
                                              <p:pRg st="3" end="3"/>
                                            </p:txEl>
                                          </p:spTgt>
                                        </p:tgtEl>
                                      </p:cBhvr>
                                    </p:animEffect>
                                  </p:childTnLst>
                                </p:cTn>
                              </p:par>
                            </p:childTnLst>
                          </p:cTn>
                        </p:par>
                        <p:par>
                          <p:cTn id="20" fill="hold" nodeType="afterGroup">
                            <p:stCondLst>
                              <p:cond delay="4000"/>
                            </p:stCondLst>
                            <p:childTnLst>
                              <p:par>
                                <p:cTn id="21" presetID="3" presetClass="entr" presetSubtype="10" fill="hold" nodeType="after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3" dur="1000"/>
                                        <p:tgtEl>
                                          <p:spTgt spid="26627">
                                            <p:txEl>
                                              <p:pRg st="4" end="4"/>
                                            </p:txEl>
                                          </p:spTgt>
                                        </p:tgtEl>
                                      </p:cBhvr>
                                    </p:animEffect>
                                  </p:childTnLst>
                                </p:cTn>
                              </p:par>
                            </p:childTnLst>
                          </p:cTn>
                        </p:par>
                        <p:par>
                          <p:cTn id="24" fill="hold" nodeType="afterGroup">
                            <p:stCondLst>
                              <p:cond delay="5000"/>
                            </p:stCondLst>
                            <p:childTnLst>
                              <p:par>
                                <p:cTn id="25" presetID="3" presetClass="entr" presetSubtype="10" fill="hold" nodeType="after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27" dur="1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nl-NL" altLang="nl-NL" dirty="0" smtClean="0"/>
              <a:t>2. maagretentie</a:t>
            </a:r>
          </a:p>
        </p:txBody>
      </p:sp>
      <p:sp>
        <p:nvSpPr>
          <p:cNvPr id="27651" name="Rectangle 3"/>
          <p:cNvSpPr>
            <a:spLocks noGrp="1" noChangeArrowheads="1"/>
          </p:cNvSpPr>
          <p:nvPr>
            <p:ph type="body" idx="1"/>
          </p:nvPr>
        </p:nvSpPr>
        <p:spPr>
          <a:solidFill>
            <a:schemeClr val="accent6">
              <a:lumMod val="20000"/>
              <a:lumOff val="80000"/>
            </a:schemeClr>
          </a:solidFill>
        </p:spPr>
        <p:txBody>
          <a:bodyPr>
            <a:normAutofit/>
          </a:bodyPr>
          <a:lstStyle/>
          <a:p>
            <a:pPr eaLnBrk="1" hangingPunct="1">
              <a:defRPr/>
            </a:pPr>
            <a:r>
              <a:rPr lang="nl-NL" altLang="nl-NL" sz="4000" dirty="0" smtClean="0"/>
              <a:t>Verminderde maagbeweging</a:t>
            </a:r>
            <a:endParaRPr lang="nl-NL" altLang="nl-NL" sz="4000" dirty="0" smtClean="0">
              <a:latin typeface="Arial" charset="0"/>
              <a:cs typeface="Arial" charset="0"/>
            </a:endParaRPr>
          </a:p>
          <a:p>
            <a:pPr eaLnBrk="1" hangingPunct="1">
              <a:defRPr/>
            </a:pPr>
            <a:r>
              <a:rPr lang="nl-NL" altLang="nl-NL" sz="4000" dirty="0" smtClean="0"/>
              <a:t>Verminderde darmbeweging</a:t>
            </a:r>
          </a:p>
          <a:p>
            <a:pPr eaLnBrk="1" hangingPunct="1">
              <a:defRPr/>
            </a:pPr>
            <a:r>
              <a:rPr lang="nl-NL" altLang="nl-NL" sz="4000" dirty="0" smtClean="0"/>
              <a:t>Te hoge toedieningssnelheid</a:t>
            </a:r>
          </a:p>
          <a:p>
            <a:pPr eaLnBrk="1" hangingPunct="1">
              <a:defRPr/>
            </a:pPr>
            <a:r>
              <a:rPr lang="nl-NL" altLang="nl-NL" sz="4000" dirty="0" smtClean="0"/>
              <a:t>Te groot volume</a:t>
            </a:r>
          </a:p>
        </p:txBody>
      </p:sp>
    </p:spTree>
    <p:extLst>
      <p:ext uri="{BB962C8B-B14F-4D97-AF65-F5344CB8AC3E}">
        <p14:creationId xmlns:p14="http://schemas.microsoft.com/office/powerpoint/2010/main" val="262702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1000"/>
                                        <p:tgtEl>
                                          <p:spTgt spid="27651">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1" dur="1000"/>
                                        <p:tgtEl>
                                          <p:spTgt spid="27651">
                                            <p:txEl>
                                              <p:pRg st="1" end="1"/>
                                            </p:txEl>
                                          </p:spTgt>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5" dur="1000"/>
                                        <p:tgtEl>
                                          <p:spTgt spid="27651">
                                            <p:txEl>
                                              <p:pRg st="2" end="2"/>
                                            </p:txEl>
                                          </p:spTgt>
                                        </p:tgtEl>
                                      </p:cBhvr>
                                    </p:animEffect>
                                  </p:child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9" dur="1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nl-NL" altLang="nl-NL" dirty="0" smtClean="0"/>
              <a:t>3.Obstipatie</a:t>
            </a:r>
          </a:p>
        </p:txBody>
      </p:sp>
      <p:sp>
        <p:nvSpPr>
          <p:cNvPr id="28675" name="Rectangle 3"/>
          <p:cNvSpPr>
            <a:spLocks noGrp="1" noChangeArrowheads="1"/>
          </p:cNvSpPr>
          <p:nvPr>
            <p:ph type="body" idx="1"/>
          </p:nvPr>
        </p:nvSpPr>
        <p:spPr>
          <a:solidFill>
            <a:schemeClr val="accent6">
              <a:lumMod val="20000"/>
              <a:lumOff val="80000"/>
            </a:schemeClr>
          </a:solidFill>
        </p:spPr>
        <p:txBody>
          <a:bodyPr/>
          <a:lstStyle/>
          <a:p>
            <a:pPr eaLnBrk="1" hangingPunct="1">
              <a:buFontTx/>
              <a:buNone/>
              <a:defRPr/>
            </a:pPr>
            <a:r>
              <a:rPr lang="nl-NL" altLang="nl-NL" sz="3600" dirty="0" smtClean="0"/>
              <a:t>Normaal= minder ontlasting</a:t>
            </a:r>
          </a:p>
          <a:p>
            <a:pPr eaLnBrk="1" hangingPunct="1">
              <a:defRPr/>
            </a:pPr>
            <a:r>
              <a:rPr lang="nl-NL" altLang="nl-NL" sz="3600" dirty="0" smtClean="0"/>
              <a:t>Te weinig vocht</a:t>
            </a:r>
          </a:p>
          <a:p>
            <a:pPr eaLnBrk="1" hangingPunct="1">
              <a:defRPr/>
            </a:pPr>
            <a:r>
              <a:rPr lang="nl-NL" altLang="nl-NL" sz="3600" dirty="0" smtClean="0"/>
              <a:t>Medicatie</a:t>
            </a:r>
          </a:p>
          <a:p>
            <a:pPr eaLnBrk="1" hangingPunct="1">
              <a:defRPr/>
            </a:pPr>
            <a:r>
              <a:rPr lang="nl-NL" altLang="nl-NL" sz="3600" dirty="0" smtClean="0"/>
              <a:t>Neurologische aandoening</a:t>
            </a:r>
          </a:p>
          <a:p>
            <a:pPr eaLnBrk="1" hangingPunct="1">
              <a:defRPr/>
            </a:pPr>
            <a:r>
              <a:rPr lang="nl-NL" altLang="nl-NL" sz="3600" dirty="0" smtClean="0"/>
              <a:t>Vezelarmoede</a:t>
            </a:r>
          </a:p>
          <a:p>
            <a:pPr eaLnBrk="1" hangingPunct="1">
              <a:buFontTx/>
              <a:buNone/>
              <a:defRPr/>
            </a:pPr>
            <a:endParaRPr lang="nl-NL" altLang="nl-NL" dirty="0" smtClean="0"/>
          </a:p>
        </p:txBody>
      </p:sp>
    </p:spTree>
    <p:extLst>
      <p:ext uri="{BB962C8B-B14F-4D97-AF65-F5344CB8AC3E}">
        <p14:creationId xmlns:p14="http://schemas.microsoft.com/office/powerpoint/2010/main" val="1980401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1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1000"/>
                                        <p:tgtEl>
                                          <p:spTgt spid="28675">
                                            <p:txEl>
                                              <p:pRg st="1" end="1"/>
                                            </p:txEl>
                                          </p:spTgt>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6" dur="1000"/>
                                        <p:tgtEl>
                                          <p:spTgt spid="28675">
                                            <p:txEl>
                                              <p:pRg st="2" end="2"/>
                                            </p:txEl>
                                          </p:spTgt>
                                        </p:tgtEl>
                                      </p:cBhvr>
                                    </p:animEffect>
                                  </p:childTnLst>
                                </p:cTn>
                              </p:par>
                            </p:childTnLst>
                          </p:cTn>
                        </p:par>
                        <p:par>
                          <p:cTn id="17" fill="hold" nodeType="afterGroup">
                            <p:stCondLst>
                              <p:cond delay="2000"/>
                            </p:stCondLst>
                            <p:childTnLst>
                              <p:par>
                                <p:cTn id="18" presetID="5" presetClass="entr" presetSubtype="10" fill="hold" nodeType="after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checkerboard(across)">
                                      <p:cBhvr>
                                        <p:cTn id="20" dur="1000"/>
                                        <p:tgtEl>
                                          <p:spTgt spid="28675">
                                            <p:txEl>
                                              <p:pRg st="3" end="3"/>
                                            </p:txEl>
                                          </p:spTgt>
                                        </p:tgtEl>
                                      </p:cBhvr>
                                    </p:animEffect>
                                  </p:childTnLst>
                                </p:cTn>
                              </p:par>
                            </p:childTnLst>
                          </p:cTn>
                        </p:par>
                        <p:par>
                          <p:cTn id="21" fill="hold" nodeType="afterGroup">
                            <p:stCondLst>
                              <p:cond delay="3000"/>
                            </p:stCondLst>
                            <p:childTnLst>
                              <p:par>
                                <p:cTn id="22" presetID="5" presetClass="entr" presetSubtype="10" fill="hold" nodeType="afterEffect">
                                  <p:stCondLst>
                                    <p:cond delay="0"/>
                                  </p:stCondLst>
                                  <p:childTnLst>
                                    <p:set>
                                      <p:cBhvr>
                                        <p:cTn id="23"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24" dur="1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nl-NL" altLang="nl-NL" dirty="0" smtClean="0"/>
              <a:t>4. misselijkheid/ braken</a:t>
            </a:r>
          </a:p>
        </p:txBody>
      </p:sp>
      <p:sp>
        <p:nvSpPr>
          <p:cNvPr id="29699" name="Rectangle 3"/>
          <p:cNvSpPr>
            <a:spLocks noGrp="1" noChangeArrowheads="1"/>
          </p:cNvSpPr>
          <p:nvPr>
            <p:ph type="body" idx="1"/>
          </p:nvPr>
        </p:nvSpPr>
        <p:spPr>
          <a:solidFill>
            <a:schemeClr val="accent6">
              <a:lumMod val="20000"/>
              <a:lumOff val="80000"/>
            </a:schemeClr>
          </a:solidFill>
        </p:spPr>
        <p:txBody>
          <a:bodyPr>
            <a:normAutofit/>
          </a:bodyPr>
          <a:lstStyle/>
          <a:p>
            <a:pPr eaLnBrk="1" hangingPunct="1">
              <a:defRPr/>
            </a:pPr>
            <a:r>
              <a:rPr lang="nl-NL" altLang="nl-NL" sz="3600" dirty="0" smtClean="0"/>
              <a:t>Bij starten sondevoeding</a:t>
            </a:r>
          </a:p>
          <a:p>
            <a:pPr eaLnBrk="1" hangingPunct="1">
              <a:defRPr/>
            </a:pPr>
            <a:r>
              <a:rPr lang="nl-NL" altLang="nl-NL" sz="3600" dirty="0" smtClean="0"/>
              <a:t>Te hoge toedieningssnelheid ( &gt; 150 ml/uur)</a:t>
            </a:r>
          </a:p>
          <a:p>
            <a:pPr eaLnBrk="1" hangingPunct="1">
              <a:defRPr/>
            </a:pPr>
            <a:r>
              <a:rPr lang="nl-NL" altLang="nl-NL" sz="3600" dirty="0" smtClean="0"/>
              <a:t>Ileus (darmafsluiting)</a:t>
            </a:r>
          </a:p>
          <a:p>
            <a:pPr eaLnBrk="1" hangingPunct="1">
              <a:defRPr/>
            </a:pPr>
            <a:r>
              <a:rPr lang="nl-NL" altLang="nl-NL" sz="3600" dirty="0" smtClean="0"/>
              <a:t>Te groot volume</a:t>
            </a:r>
          </a:p>
        </p:txBody>
      </p:sp>
    </p:spTree>
    <p:extLst>
      <p:ext uri="{BB962C8B-B14F-4D97-AF65-F5344CB8AC3E}">
        <p14:creationId xmlns:p14="http://schemas.microsoft.com/office/powerpoint/2010/main" val="3250749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1000"/>
                                        <p:tgtEl>
                                          <p:spTgt spid="29699">
                                            <p:txEl>
                                              <p:pRg st="0" end="0"/>
                                            </p:txEl>
                                          </p:spTgt>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1" dur="1000"/>
                                        <p:tgtEl>
                                          <p:spTgt spid="29699">
                                            <p:txEl>
                                              <p:pRg st="1" end="1"/>
                                            </p:txEl>
                                          </p:spTgt>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5" dur="1000"/>
                                        <p:tgtEl>
                                          <p:spTgt spid="29699">
                                            <p:txEl>
                                              <p:pRg st="2" end="2"/>
                                            </p:txEl>
                                          </p:spTgt>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checkerboard(across)">
                                      <p:cBhvr>
                                        <p:cTn id="19" dur="1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Condensspoor</Template>
  <TotalTime>202</TotalTime>
  <Words>802</Words>
  <Application>Microsoft Office PowerPoint</Application>
  <PresentationFormat>Breedbeeld</PresentationFormat>
  <Paragraphs>190</Paragraphs>
  <Slides>21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Wingdings</vt:lpstr>
      <vt:lpstr>Condensspoor</vt:lpstr>
      <vt:lpstr>Module 12: verpleegtechnisch handelen 2</vt:lpstr>
      <vt:lpstr>Lesopbouw</vt:lpstr>
      <vt:lpstr>Geneesmiddelen en sondevoeding</vt:lpstr>
      <vt:lpstr>PowerPoint-presentatie</vt:lpstr>
      <vt:lpstr>Verschillende Complicaties bij sondevoeding;</vt:lpstr>
      <vt:lpstr> 1.diarree </vt:lpstr>
      <vt:lpstr>2. maagretentie</vt:lpstr>
      <vt:lpstr>3.Obstipatie</vt:lpstr>
      <vt:lpstr>4. misselijkheid/ braken</vt:lpstr>
      <vt:lpstr>5. Irritatie mondholte</vt:lpstr>
      <vt:lpstr>PEG sonde</vt:lpstr>
      <vt:lpstr>Externe fixatie</vt:lpstr>
      <vt:lpstr>Dompelen</vt:lpstr>
      <vt:lpstr>indicatie PEG-sonde</vt:lpstr>
      <vt:lpstr>Aandachtspunten na inbrengen PEG</vt:lpstr>
      <vt:lpstr>Complicaties PEG-sonde</vt:lpstr>
      <vt:lpstr>Vervolg complicaties</vt:lpstr>
      <vt:lpstr>Indirecte complicaties</vt:lpstr>
      <vt:lpstr>MIC-KEY button</vt:lpstr>
      <vt:lpstr>Aandachtspunten MIC-KEY button</vt:lpstr>
      <vt:lpstr>Vragen?</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Maessen, Joyce</dc:creator>
  <cp:lastModifiedBy>Leenen, Renee</cp:lastModifiedBy>
  <cp:revision>16</cp:revision>
  <dcterms:created xsi:type="dcterms:W3CDTF">2017-04-06T13:21:49Z</dcterms:created>
  <dcterms:modified xsi:type="dcterms:W3CDTF">2017-12-14T15:51:25Z</dcterms:modified>
</cp:coreProperties>
</file>